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8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1" r:id="rId6"/>
    <p:sldId id="271" r:id="rId7"/>
    <p:sldId id="262" r:id="rId8"/>
    <p:sldId id="263" r:id="rId9"/>
    <p:sldId id="275" r:id="rId10"/>
    <p:sldId id="278" r:id="rId11"/>
    <p:sldId id="285" r:id="rId12"/>
    <p:sldId id="286" r:id="rId13"/>
    <p:sldId id="273" r:id="rId14"/>
    <p:sldId id="287" r:id="rId15"/>
    <p:sldId id="284" r:id="rId16"/>
    <p:sldId id="269" r:id="rId17"/>
    <p:sldId id="280" r:id="rId18"/>
    <p:sldId id="281" r:id="rId19"/>
    <p:sldId id="279" r:id="rId20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urlz MT" panose="04040404050702020202" pitchFamily="82" charset="0"/>
      <p:regular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FFCF41-A589-4467-B021-BB1E8AD17307}">
  <a:tblStyle styleId="{41FFCF41-A589-4467-B021-BB1E8AD1730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2" autoAdjust="0"/>
    <p:restoredTop sz="94660"/>
  </p:normalViewPr>
  <p:slideViewPr>
    <p:cSldViewPr snapToGrid="0">
      <p:cViewPr varScale="1">
        <p:scale>
          <a:sx n="90" d="100"/>
          <a:sy n="90" d="100"/>
        </p:scale>
        <p:origin x="70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525095d9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525095d9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02581fa5b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02581fa5b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02581fa5b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02581fa5b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2006dc60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2006dc60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02581fa5b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02581fa5b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25095d93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25095d93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25095d93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25095d93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72888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6950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06047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126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29745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38980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75503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213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58922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63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46794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423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71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03635465970250041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311700" y="327400"/>
            <a:ext cx="8520600" cy="31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Post-Injury</a:t>
            </a:r>
            <a:r>
              <a:rPr lang="en-GB" sz="3000" b="1" dirty="0">
                <a:solidFill>
                  <a:srgbClr val="000000"/>
                </a:solidFill>
                <a:latin typeface="+mn-lt"/>
              </a:rPr>
              <a:t> Recovery Comparisons: </a:t>
            </a:r>
            <a:br>
              <a:rPr lang="en-GB" sz="3000" b="1" dirty="0">
                <a:solidFill>
                  <a:srgbClr val="000000"/>
                </a:solidFill>
                <a:latin typeface="+mn-lt"/>
              </a:rPr>
            </a:br>
            <a:r>
              <a:rPr lang="en-GB" sz="3000" b="1" dirty="0">
                <a:solidFill>
                  <a:srgbClr val="000000"/>
                </a:solidFill>
                <a:latin typeface="+mn-lt"/>
              </a:rPr>
              <a:t>Aerial Circus Performers and Netball Players</a:t>
            </a:r>
            <a:endParaRPr sz="30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404037" y="3942099"/>
            <a:ext cx="7631313" cy="10658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GB" sz="2000" dirty="0">
                <a:ea typeface="Amatic SC"/>
                <a:cs typeface="Amatic SC"/>
                <a:sym typeface="Amatic SC"/>
              </a:rPr>
              <a:t>Katy Coleman </a:t>
            </a:r>
            <a:br>
              <a:rPr lang="en-GB" sz="2000" dirty="0">
                <a:ea typeface="Amatic SC"/>
                <a:cs typeface="Amatic SC"/>
                <a:sym typeface="Amatic SC"/>
              </a:rPr>
            </a:br>
            <a:r>
              <a:rPr lang="en-GB" sz="2000" dirty="0">
                <a:ea typeface="Amatic SC"/>
                <a:cs typeface="Amatic SC"/>
                <a:sym typeface="Amatic SC"/>
              </a:rPr>
              <a:t>YEAR 2 BSc Psychology Student, Oxford Brookes University</a:t>
            </a:r>
            <a:br>
              <a:rPr lang="en-GB" sz="2000" dirty="0">
                <a:ea typeface="Amatic SC"/>
                <a:cs typeface="Amatic SC"/>
                <a:sym typeface="Amatic SC"/>
              </a:rPr>
            </a:br>
            <a:r>
              <a:rPr lang="en-GB" sz="2000" dirty="0">
                <a:ea typeface="Amatic SC"/>
                <a:cs typeface="Amatic SC"/>
                <a:sym typeface="Amatic SC"/>
              </a:rPr>
              <a:t>Circus Performer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lang="en-GB" sz="2000" dirty="0"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2000" dirty="0">
              <a:ea typeface="Amatic SC"/>
              <a:cs typeface="Amatic SC"/>
              <a:sym typeface="Amatic SC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5809" y="1498000"/>
            <a:ext cx="3160717" cy="2147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700" y="1498000"/>
            <a:ext cx="2648575" cy="2147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6B8E51-C241-43DF-B3F0-C8C2AA4D034A}"/>
              </a:ext>
            </a:extLst>
          </p:cNvPr>
          <p:cNvSpPr txBox="1"/>
          <p:nvPr/>
        </p:nvSpPr>
        <p:spPr>
          <a:xfrm>
            <a:off x="1970053" y="3732950"/>
            <a:ext cx="1722474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ADRENALIN JUNKIE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A1DA7E-9AB7-4864-A59F-2D7AE41ED9B6}"/>
              </a:ext>
            </a:extLst>
          </p:cNvPr>
          <p:cNvSpPr txBox="1"/>
          <p:nvPr/>
        </p:nvSpPr>
        <p:spPr>
          <a:xfrm>
            <a:off x="1507709" y="3139480"/>
            <a:ext cx="175648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HIGH LIFE STRESS PRE AND POST INJURY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FB63A5-F3F2-4F11-B73C-3F35E5A819E3}"/>
              </a:ext>
            </a:extLst>
          </p:cNvPr>
          <p:cNvSpPr txBox="1"/>
          <p:nvPr/>
        </p:nvSpPr>
        <p:spPr>
          <a:xfrm>
            <a:off x="1688224" y="936699"/>
            <a:ext cx="2020186" cy="461665"/>
          </a:xfrm>
          <a:prstGeom prst="rect">
            <a:avLst/>
          </a:prstGeom>
          <a:solidFill>
            <a:srgbClr val="CC9900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BEEN HERE MANY TIMES BEFORE – STILL A STRUGGLE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A7E991-93F2-42D8-8C78-FB5A687CF5AA}"/>
              </a:ext>
            </a:extLst>
          </p:cNvPr>
          <p:cNvSpPr txBox="1"/>
          <p:nvPr/>
        </p:nvSpPr>
        <p:spPr>
          <a:xfrm>
            <a:off x="1339461" y="2190965"/>
            <a:ext cx="2044995" cy="461665"/>
          </a:xfrm>
          <a:prstGeom prst="rect">
            <a:avLst/>
          </a:prstGeom>
          <a:solidFill>
            <a:srgbClr val="CC9900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I’M GOING TO BE OUT OF ACTION FOR 6 MONTHS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CE10C1-5C7C-4698-9F7C-FBEC31BBE2C5}"/>
              </a:ext>
            </a:extLst>
          </p:cNvPr>
          <p:cNvSpPr txBox="1"/>
          <p:nvPr/>
        </p:nvSpPr>
        <p:spPr>
          <a:xfrm>
            <a:off x="4161946" y="261465"/>
            <a:ext cx="185006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HATED WATCHING OTHERS PERFORM – FOCUSED ON OTHER THINGS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628DD5-75AA-4D61-83E5-09E2A37995CC}"/>
              </a:ext>
            </a:extLst>
          </p:cNvPr>
          <p:cNvSpPr txBox="1"/>
          <p:nvPr/>
        </p:nvSpPr>
        <p:spPr>
          <a:xfrm>
            <a:off x="5411973" y="1017178"/>
            <a:ext cx="239256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AFTER SURGERY DID NOT THINK ARM WOULD LIFT AGAIN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085A2C-BFEB-40FD-A500-E421BAE51998}"/>
              </a:ext>
            </a:extLst>
          </p:cNvPr>
          <p:cNvSpPr txBox="1"/>
          <p:nvPr/>
        </p:nvSpPr>
        <p:spPr>
          <a:xfrm>
            <a:off x="5879806" y="1624494"/>
            <a:ext cx="227536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I KNEW THE RECOVERY PROCESS WOULD BE AWFUL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700242-096D-4CF6-BE25-45F7FC37C6D0}"/>
              </a:ext>
            </a:extLst>
          </p:cNvPr>
          <p:cNvSpPr txBox="1"/>
          <p:nvPr/>
        </p:nvSpPr>
        <p:spPr>
          <a:xfrm>
            <a:off x="6092456" y="2287874"/>
            <a:ext cx="2539682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ANGRY, DEPRESSED, FRUSTRATED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C63F98-FCBE-4768-BD3F-2CC0305F8264}"/>
              </a:ext>
            </a:extLst>
          </p:cNvPr>
          <p:cNvSpPr txBox="1"/>
          <p:nvPr/>
        </p:nvSpPr>
        <p:spPr>
          <a:xfrm>
            <a:off x="5879805" y="2884381"/>
            <a:ext cx="2275367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STUCK TO PHYSIO, CHIROPRACTOR, MASSAGE 100%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CE70C2-8597-47E8-9C60-D3E9E30134B1}"/>
              </a:ext>
            </a:extLst>
          </p:cNvPr>
          <p:cNvSpPr txBox="1"/>
          <p:nvPr/>
        </p:nvSpPr>
        <p:spPr>
          <a:xfrm>
            <a:off x="5411973" y="3528780"/>
            <a:ext cx="220094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ACCEPTED SUPPORT FROM FAMILY AND FRIENDS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E08881-4146-4B62-9FD2-AA5A2029348C}"/>
              </a:ext>
            </a:extLst>
          </p:cNvPr>
          <p:cNvSpPr txBox="1"/>
          <p:nvPr/>
        </p:nvSpPr>
        <p:spPr>
          <a:xfrm>
            <a:off x="4476307" y="4198239"/>
            <a:ext cx="178627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PROBABLY TRAINED TOO EARLY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ADD8C3-32A6-444C-B578-2AC78BC484AE}"/>
              </a:ext>
            </a:extLst>
          </p:cNvPr>
          <p:cNvSpPr txBox="1"/>
          <p:nvPr/>
        </p:nvSpPr>
        <p:spPr>
          <a:xfrm>
            <a:off x="779206" y="1536699"/>
            <a:ext cx="2381693" cy="461665"/>
          </a:xfrm>
          <a:prstGeom prst="rect">
            <a:avLst/>
          </a:prstGeom>
          <a:solidFill>
            <a:srgbClr val="CC9900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THOUGHT IT WOULD TAKE AT LEAST 2 YEARS TO HEAL – IF EVER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705B4F-FC43-4AED-BEB8-1C0476195A4A}"/>
              </a:ext>
            </a:extLst>
          </p:cNvPr>
          <p:cNvSpPr txBox="1"/>
          <p:nvPr/>
        </p:nvSpPr>
        <p:spPr>
          <a:xfrm rot="20320531">
            <a:off x="6426608" y="4156795"/>
            <a:ext cx="265737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 BEHAVIOURAL RESPONSE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C305C0-50ED-45BA-9D01-3F8BA6589096}"/>
              </a:ext>
            </a:extLst>
          </p:cNvPr>
          <p:cNvSpPr txBox="1"/>
          <p:nvPr/>
        </p:nvSpPr>
        <p:spPr>
          <a:xfrm rot="1122403">
            <a:off x="6363920" y="455941"/>
            <a:ext cx="246972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EMOTIONAL RESPONSE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D18A69-6EFA-49F1-AF3F-38EB2C0653E3}"/>
              </a:ext>
            </a:extLst>
          </p:cNvPr>
          <p:cNvSpPr txBox="1"/>
          <p:nvPr/>
        </p:nvSpPr>
        <p:spPr>
          <a:xfrm rot="20021920">
            <a:off x="49455" y="575295"/>
            <a:ext cx="2368728" cy="369332"/>
          </a:xfrm>
          <a:prstGeom prst="rect">
            <a:avLst/>
          </a:prstGeom>
          <a:solidFill>
            <a:srgbClr val="CC99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 COGNITIVE APPRAISAL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F7AF38-FFF3-4404-9B22-E041135B74EC}"/>
              </a:ext>
            </a:extLst>
          </p:cNvPr>
          <p:cNvSpPr txBox="1"/>
          <p:nvPr/>
        </p:nvSpPr>
        <p:spPr>
          <a:xfrm rot="626257">
            <a:off x="141306" y="4393177"/>
            <a:ext cx="356312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PERSONAL / SITUATIONAL FACTORS</a:t>
            </a:r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13146ACB-B271-4252-9882-F51C1955B266}"/>
              </a:ext>
            </a:extLst>
          </p:cNvPr>
          <p:cNvSpPr/>
          <p:nvPr/>
        </p:nvSpPr>
        <p:spPr>
          <a:xfrm>
            <a:off x="119664" y="2652630"/>
            <a:ext cx="1219797" cy="108020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A1</a:t>
            </a:r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7B4F8043-72A6-4826-AEC3-00EA30C87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159" y="1297628"/>
            <a:ext cx="2539682" cy="25396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28C1BA-7CCB-43BE-9A78-FC1B03F7A5FD}"/>
              </a:ext>
            </a:extLst>
          </p:cNvPr>
          <p:cNvSpPr txBox="1"/>
          <p:nvPr/>
        </p:nvSpPr>
        <p:spPr>
          <a:xfrm>
            <a:off x="2579029" y="4136195"/>
            <a:ext cx="1384415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STRESSFUL FAMILY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B17F4F-14E5-4046-B041-AB61F44C7A7A}"/>
              </a:ext>
            </a:extLst>
          </p:cNvPr>
          <p:cNvSpPr txBox="1"/>
          <p:nvPr/>
        </p:nvSpPr>
        <p:spPr>
          <a:xfrm>
            <a:off x="2377398" y="506565"/>
            <a:ext cx="1582917" cy="276999"/>
          </a:xfrm>
          <a:prstGeom prst="rect">
            <a:avLst/>
          </a:prstGeom>
          <a:solidFill>
            <a:srgbClr val="CC9900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FOCUSED ON PHYSIO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32EA32FC-963C-4159-9D96-10ADAC9EA1C1}"/>
              </a:ext>
            </a:extLst>
          </p:cNvPr>
          <p:cNvSpPr/>
          <p:nvPr/>
        </p:nvSpPr>
        <p:spPr>
          <a:xfrm>
            <a:off x="265814" y="1624494"/>
            <a:ext cx="345144" cy="10802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685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29D5D-DAD6-4896-A7D6-EC4799273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95" y="89020"/>
            <a:ext cx="7886700" cy="994172"/>
          </a:xfrm>
        </p:spPr>
        <p:txBody>
          <a:bodyPr/>
          <a:lstStyle/>
          <a:p>
            <a:r>
              <a:rPr lang="en-GB" b="1" dirty="0">
                <a:latin typeface="+mn-lt"/>
              </a:rPr>
              <a:t>Comparison – Recovery Outcome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92F4B0-8B66-4194-ABFF-9C9B4FC096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479456"/>
              </p:ext>
            </p:extLst>
          </p:nvPr>
        </p:nvGraphicFramePr>
        <p:xfrm>
          <a:off x="318977" y="2402958"/>
          <a:ext cx="8506045" cy="2466698"/>
        </p:xfrm>
        <a:graphic>
          <a:graphicData uri="http://schemas.openxmlformats.org/drawingml/2006/table">
            <a:tbl>
              <a:tblPr firstRow="1" bandRow="1">
                <a:tableStyleId>{41FFCF41-A589-4467-B021-BB1E8AD17307}</a:tableStyleId>
              </a:tblPr>
              <a:tblGrid>
                <a:gridCol w="1701209">
                  <a:extLst>
                    <a:ext uri="{9D8B030D-6E8A-4147-A177-3AD203B41FA5}">
                      <a16:colId xmlns:a16="http://schemas.microsoft.com/office/drawing/2014/main" val="1433096492"/>
                    </a:ext>
                  </a:extLst>
                </a:gridCol>
                <a:gridCol w="1701209">
                  <a:extLst>
                    <a:ext uri="{9D8B030D-6E8A-4147-A177-3AD203B41FA5}">
                      <a16:colId xmlns:a16="http://schemas.microsoft.com/office/drawing/2014/main" val="269186045"/>
                    </a:ext>
                  </a:extLst>
                </a:gridCol>
                <a:gridCol w="1701209">
                  <a:extLst>
                    <a:ext uri="{9D8B030D-6E8A-4147-A177-3AD203B41FA5}">
                      <a16:colId xmlns:a16="http://schemas.microsoft.com/office/drawing/2014/main" val="395225719"/>
                    </a:ext>
                  </a:extLst>
                </a:gridCol>
                <a:gridCol w="1701209">
                  <a:extLst>
                    <a:ext uri="{9D8B030D-6E8A-4147-A177-3AD203B41FA5}">
                      <a16:colId xmlns:a16="http://schemas.microsoft.com/office/drawing/2014/main" val="1696580519"/>
                    </a:ext>
                  </a:extLst>
                </a:gridCol>
                <a:gridCol w="1701209">
                  <a:extLst>
                    <a:ext uri="{9D8B030D-6E8A-4147-A177-3AD203B41FA5}">
                      <a16:colId xmlns:a16="http://schemas.microsoft.com/office/drawing/2014/main" val="1383207533"/>
                    </a:ext>
                  </a:extLst>
                </a:gridCol>
              </a:tblGrid>
              <a:tr h="4318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749875"/>
                  </a:ext>
                </a:extLst>
              </a:tr>
              <a:tr h="431820">
                <a:tc>
                  <a:txBody>
                    <a:bodyPr/>
                    <a:lstStyle/>
                    <a:p>
                      <a:r>
                        <a:rPr lang="en-GB" dirty="0"/>
                        <a:t>Recovery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Good but lengthy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Good but lengthy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Poor but on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Good and quick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208402"/>
                  </a:ext>
                </a:extLst>
              </a:tr>
              <a:tr h="585619">
                <a:tc>
                  <a:txBody>
                    <a:bodyPr/>
                    <a:lstStyle/>
                    <a:p>
                      <a:r>
                        <a:rPr lang="en-GB" dirty="0"/>
                        <a:t>Life Stress pre-injury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943427"/>
                  </a:ext>
                </a:extLst>
              </a:tr>
              <a:tr h="585619">
                <a:tc>
                  <a:txBody>
                    <a:bodyPr/>
                    <a:lstStyle/>
                    <a:p>
                      <a:r>
                        <a:rPr lang="en-GB" dirty="0"/>
                        <a:t>Life Stress post-injury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045678"/>
                  </a:ext>
                </a:extLst>
              </a:tr>
              <a:tr h="431820">
                <a:tc>
                  <a:txBody>
                    <a:bodyPr/>
                    <a:lstStyle/>
                    <a:p>
                      <a:r>
                        <a:rPr lang="en-GB" dirty="0"/>
                        <a:t>Personality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Extrovert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Extrovert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Adrenalin junkie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Easy-going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56762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6C5197E-0F81-4363-AABA-C93FA7B0A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154" y="1083192"/>
            <a:ext cx="1244009" cy="12440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663A75-AA55-492E-8D5A-202E27D9E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896" y="1083192"/>
            <a:ext cx="1244009" cy="12440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15CCD7-166E-4FF2-A48C-4164D7653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996" y="1083192"/>
            <a:ext cx="1244009" cy="12440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4C190F-E680-4138-BB36-9965A6858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677" y="1083192"/>
            <a:ext cx="1244009" cy="124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93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23793-3914-47E3-B585-32059B24A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97442"/>
          </a:xfrm>
        </p:spPr>
        <p:txBody>
          <a:bodyPr/>
          <a:lstStyle/>
          <a:p>
            <a:r>
              <a:rPr lang="en-GB" b="1" dirty="0">
                <a:latin typeface="+mn-lt"/>
              </a:rPr>
              <a:t>Comparison – Sport Type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AB14496-DC90-4CF2-8EFB-7F9BBB19A7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2210044"/>
              </p:ext>
            </p:extLst>
          </p:nvPr>
        </p:nvGraphicFramePr>
        <p:xfrm>
          <a:off x="628650" y="1795316"/>
          <a:ext cx="7886700" cy="3158216"/>
        </p:xfrm>
        <a:graphic>
          <a:graphicData uri="http://schemas.openxmlformats.org/drawingml/2006/table">
            <a:tbl>
              <a:tblPr firstRow="1" bandRow="1">
                <a:tableStyleId>{41FFCF41-A589-4467-B021-BB1E8AD17307}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3081894360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58533051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823043208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876443523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3305370700"/>
                    </a:ext>
                  </a:extLst>
                </a:gridCol>
              </a:tblGrid>
              <a:tr h="3311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159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Perceived Cause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Internal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338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157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Return to Training Early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865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Fear of 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48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Sporting Environment Access to Physio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Too expensive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Poor 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989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Adherence to Physio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64036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CDBCCFA-434A-49E3-BFA5-381E88FC7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847" y="890001"/>
            <a:ext cx="912074" cy="9080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36C552-1E12-4957-AE01-2CA4B7ABF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805" y="890001"/>
            <a:ext cx="912074" cy="908021"/>
          </a:xfrm>
          <a:prstGeom prst="rect">
            <a:avLst/>
          </a:prstGeom>
        </p:spPr>
      </p:pic>
      <p:pic>
        <p:nvPicPr>
          <p:cNvPr id="9" name="Picture 8" descr="A close up of a womans face&#10;&#10;Description automatically generated">
            <a:extLst>
              <a:ext uri="{FF2B5EF4-FFF2-40B4-BE49-F238E27FC236}">
                <a16:creationId xmlns:a16="http://schemas.microsoft.com/office/drawing/2014/main" id="{BB5F5A9A-9D53-471D-81FF-97ADBE31F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330" y="885232"/>
            <a:ext cx="622336" cy="910083"/>
          </a:xfrm>
          <a:prstGeom prst="rect">
            <a:avLst/>
          </a:prstGeom>
        </p:spPr>
      </p:pic>
      <p:pic>
        <p:nvPicPr>
          <p:cNvPr id="10" name="Picture 9" descr="A close up of a womans face&#10;&#10;Description automatically generated">
            <a:extLst>
              <a:ext uri="{FF2B5EF4-FFF2-40B4-BE49-F238E27FC236}">
                <a16:creationId xmlns:a16="http://schemas.microsoft.com/office/drawing/2014/main" id="{9C9D01CC-F2ED-4D36-8D08-DBE0AC091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35" y="885232"/>
            <a:ext cx="622336" cy="91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63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7BE9B-978C-416D-BD61-C64F5278C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61" y="79815"/>
            <a:ext cx="3422567" cy="830352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Effective Model?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B2F5D-4D01-4909-B2CA-7DB30D92B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644" y="661385"/>
            <a:ext cx="4337711" cy="42035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Valid questions                                 </a:t>
            </a:r>
          </a:p>
          <a:p>
            <a:endParaRPr lang="en-GB" dirty="0"/>
          </a:p>
          <a:p>
            <a:r>
              <a:rPr lang="en-GB" dirty="0"/>
              <a:t>Useful responses</a:t>
            </a:r>
            <a:br>
              <a:rPr lang="en-GB" dirty="0"/>
            </a:br>
            <a:endParaRPr lang="en-GB" dirty="0"/>
          </a:p>
          <a:p>
            <a:r>
              <a:rPr lang="en-GB" dirty="0"/>
              <a:t>Became familiar with individual participants</a:t>
            </a:r>
            <a:br>
              <a:rPr lang="en-GB" dirty="0"/>
            </a:br>
            <a:endParaRPr lang="en-GB" dirty="0"/>
          </a:p>
          <a:p>
            <a:r>
              <a:rPr lang="en-GB" dirty="0"/>
              <a:t>Interesting parallels and differences</a:t>
            </a:r>
            <a:br>
              <a:rPr lang="en-GB" dirty="0"/>
            </a:br>
            <a:endParaRPr lang="en-GB" dirty="0"/>
          </a:p>
          <a:p>
            <a:r>
              <a:rPr lang="en-GB" dirty="0"/>
              <a:t>Limitations with questionnaire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Google Shape;92;p17">
            <a:extLst>
              <a:ext uri="{FF2B5EF4-FFF2-40B4-BE49-F238E27FC236}">
                <a16:creationId xmlns:a16="http://schemas.microsoft.com/office/drawing/2014/main" id="{4CC10057-6594-49DA-977E-A2C516DA4DB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645" y="0"/>
            <a:ext cx="433771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rrow: Curved Left 5">
            <a:extLst>
              <a:ext uri="{FF2B5EF4-FFF2-40B4-BE49-F238E27FC236}">
                <a16:creationId xmlns:a16="http://schemas.microsoft.com/office/drawing/2014/main" id="{184F0A11-D531-4EF0-AE16-30EB1C0534A5}"/>
              </a:ext>
            </a:extLst>
          </p:cNvPr>
          <p:cNvSpPr/>
          <p:nvPr/>
        </p:nvSpPr>
        <p:spPr>
          <a:xfrm>
            <a:off x="2510055" y="1158948"/>
            <a:ext cx="731520" cy="97819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30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4B383-71AF-44A6-AF52-034FB9DD3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96" y="-87663"/>
            <a:ext cx="7886700" cy="994172"/>
          </a:xfrm>
        </p:spPr>
        <p:txBody>
          <a:bodyPr/>
          <a:lstStyle/>
          <a:p>
            <a:r>
              <a:rPr lang="en-GB" b="1" dirty="0">
                <a:latin typeface="+mn-lt"/>
              </a:rPr>
              <a:t>Conclusion and Future Directions</a:t>
            </a:r>
          </a:p>
        </p:txBody>
      </p:sp>
      <p:pic>
        <p:nvPicPr>
          <p:cNvPr id="9" name="Graphic 8" descr="Confused face with solid fill">
            <a:extLst>
              <a:ext uri="{FF2B5EF4-FFF2-40B4-BE49-F238E27FC236}">
                <a16:creationId xmlns:a16="http://schemas.microsoft.com/office/drawing/2014/main" id="{5238A961-9698-42BB-A0E7-79D952DAF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4333" y="2384412"/>
            <a:ext cx="914400" cy="914400"/>
          </a:xfrm>
          <a:prstGeom prst="rect">
            <a:avLst/>
          </a:prstGeom>
        </p:spPr>
      </p:pic>
      <p:pic>
        <p:nvPicPr>
          <p:cNvPr id="13" name="Graphic 12" descr="Smiling face with solid fill">
            <a:extLst>
              <a:ext uri="{FF2B5EF4-FFF2-40B4-BE49-F238E27FC236}">
                <a16:creationId xmlns:a16="http://schemas.microsoft.com/office/drawing/2014/main" id="{BD2793DD-86F4-4AA1-BEBD-E812D4962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109" y="2381376"/>
            <a:ext cx="914400" cy="914400"/>
          </a:xfrm>
          <a:prstGeom prst="rect">
            <a:avLst/>
          </a:prstGeom>
        </p:spPr>
      </p:pic>
      <p:pic>
        <p:nvPicPr>
          <p:cNvPr id="23" name="Content Placeholder 22" descr="A close up of a logo&#10;&#10;Description automatically generated">
            <a:extLst>
              <a:ext uri="{FF2B5EF4-FFF2-40B4-BE49-F238E27FC236}">
                <a16:creationId xmlns:a16="http://schemas.microsoft.com/office/drawing/2014/main" id="{BCB15BE5-D2AA-4F5E-95D5-BE97385EF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28109" y="784315"/>
            <a:ext cx="1018605" cy="1018605"/>
          </a:xfrm>
        </p:spPr>
      </p:pic>
      <p:pic>
        <p:nvPicPr>
          <p:cNvPr id="25" name="Picture 24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A37CF866-CACE-4D7C-BE3C-2C8ACF1DD9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2230" y="819316"/>
            <a:ext cx="914400" cy="914400"/>
          </a:xfrm>
          <a:prstGeom prst="rect">
            <a:avLst/>
          </a:prstGeom>
        </p:spPr>
      </p:pic>
      <p:pic>
        <p:nvPicPr>
          <p:cNvPr id="27" name="Picture 26" descr="A picture containing vector graphics, device&#10;&#10;Description automatically generated">
            <a:extLst>
              <a:ext uri="{FF2B5EF4-FFF2-40B4-BE49-F238E27FC236}">
                <a16:creationId xmlns:a16="http://schemas.microsoft.com/office/drawing/2014/main" id="{5F5AF14E-BB8E-4EB1-933A-2A65A504A3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4333" y="4008245"/>
            <a:ext cx="914400" cy="914400"/>
          </a:xfrm>
          <a:prstGeom prst="rect">
            <a:avLst/>
          </a:prstGeom>
        </p:spPr>
      </p:pic>
      <p:pic>
        <p:nvPicPr>
          <p:cNvPr id="31" name="Picture 30" descr="A picture containing device, fan&#10;&#10;Description automatically generated">
            <a:extLst>
              <a:ext uri="{FF2B5EF4-FFF2-40B4-BE49-F238E27FC236}">
                <a16:creationId xmlns:a16="http://schemas.microsoft.com/office/drawing/2014/main" id="{F7598CE9-DEAC-4A28-BB5C-2EC898800B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288" y="4008245"/>
            <a:ext cx="988900" cy="9889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B663587-ED41-432E-BFF0-D46680ED7F92}"/>
              </a:ext>
            </a:extLst>
          </p:cNvPr>
          <p:cNvSpPr/>
          <p:nvPr/>
        </p:nvSpPr>
        <p:spPr>
          <a:xfrm>
            <a:off x="3446078" y="798534"/>
            <a:ext cx="31937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Life Stress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E57FAB3-E9D0-4AED-9A0C-B99F9D402EAE}"/>
              </a:ext>
            </a:extLst>
          </p:cNvPr>
          <p:cNvSpPr/>
          <p:nvPr/>
        </p:nvSpPr>
        <p:spPr>
          <a:xfrm>
            <a:off x="4014513" y="2088380"/>
            <a:ext cx="21550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Extrovert</a:t>
            </a:r>
          </a:p>
        </p:txBody>
      </p:sp>
      <p:sp>
        <p:nvSpPr>
          <p:cNvPr id="35" name="Arrow: Up-Down 34">
            <a:extLst>
              <a:ext uri="{FF2B5EF4-FFF2-40B4-BE49-F238E27FC236}">
                <a16:creationId xmlns:a16="http://schemas.microsoft.com/office/drawing/2014/main" id="{73E230C7-273B-4B9C-8E01-D2462D560E40}"/>
              </a:ext>
            </a:extLst>
          </p:cNvPr>
          <p:cNvSpPr/>
          <p:nvPr/>
        </p:nvSpPr>
        <p:spPr>
          <a:xfrm>
            <a:off x="4967089" y="1468803"/>
            <a:ext cx="305654" cy="707886"/>
          </a:xfrm>
          <a:prstGeom prst="up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6" name="Graphic 35" descr="Arrow: Slight curve">
            <a:extLst>
              <a:ext uri="{FF2B5EF4-FFF2-40B4-BE49-F238E27FC236}">
                <a16:creationId xmlns:a16="http://schemas.microsoft.com/office/drawing/2014/main" id="{BA1FA6F1-D98B-42D1-980D-FED8EFBC42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69590" y="1398445"/>
            <a:ext cx="914400" cy="914400"/>
          </a:xfrm>
          <a:prstGeom prst="rect">
            <a:avLst/>
          </a:prstGeom>
        </p:spPr>
      </p:pic>
      <p:pic>
        <p:nvPicPr>
          <p:cNvPr id="37" name="Picture 36" descr="A picture containing vector graphics, device&#10;&#10;Description automatically generated">
            <a:extLst>
              <a:ext uri="{FF2B5EF4-FFF2-40B4-BE49-F238E27FC236}">
                <a16:creationId xmlns:a16="http://schemas.microsoft.com/office/drawing/2014/main" id="{23BEE814-CD11-479A-AC6D-247F75DEA9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0887" y="1321563"/>
            <a:ext cx="914400" cy="9144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46EA4399-C47B-450E-B248-C742D554433C}"/>
              </a:ext>
            </a:extLst>
          </p:cNvPr>
          <p:cNvSpPr/>
          <p:nvPr/>
        </p:nvSpPr>
        <p:spPr>
          <a:xfrm>
            <a:off x="4050959" y="4361944"/>
            <a:ext cx="43396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Integrated Model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15FA7FB-3CAC-4983-BA30-46964C1856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01673" y="4115976"/>
            <a:ext cx="774077" cy="806669"/>
          </a:xfrm>
          <a:prstGeom prst="rect">
            <a:avLst/>
          </a:prstGeom>
        </p:spPr>
      </p:pic>
      <p:pic>
        <p:nvPicPr>
          <p:cNvPr id="49" name="Graphic 48" descr="Arrow: Slight curve">
            <a:extLst>
              <a:ext uri="{FF2B5EF4-FFF2-40B4-BE49-F238E27FC236}">
                <a16:creationId xmlns:a16="http://schemas.microsoft.com/office/drawing/2014/main" id="{7E95515B-7791-4458-9BF1-D7E0EF2D14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721991" y="1786828"/>
            <a:ext cx="655495" cy="655495"/>
          </a:xfrm>
          <a:prstGeom prst="rect">
            <a:avLst/>
          </a:prstGeom>
        </p:spPr>
      </p:pic>
      <p:pic>
        <p:nvPicPr>
          <p:cNvPr id="50" name="Graphic 49" descr="Arrow: Slight curve">
            <a:extLst>
              <a:ext uri="{FF2B5EF4-FFF2-40B4-BE49-F238E27FC236}">
                <a16:creationId xmlns:a16="http://schemas.microsoft.com/office/drawing/2014/main" id="{4BA9570F-FC05-4DD5-AC4D-20D68F8335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2393321" y="1777451"/>
            <a:ext cx="655495" cy="655495"/>
          </a:xfrm>
          <a:prstGeom prst="rect">
            <a:avLst/>
          </a:prstGeom>
        </p:spPr>
      </p:pic>
      <p:pic>
        <p:nvPicPr>
          <p:cNvPr id="51" name="Graphic 50" descr="Arrow: Slight curve">
            <a:extLst>
              <a:ext uri="{FF2B5EF4-FFF2-40B4-BE49-F238E27FC236}">
                <a16:creationId xmlns:a16="http://schemas.microsoft.com/office/drawing/2014/main" id="{FBC71B2D-C2E7-4338-B241-C2104EB02B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2408561" y="3268204"/>
            <a:ext cx="655495" cy="655495"/>
          </a:xfrm>
          <a:prstGeom prst="rect">
            <a:avLst/>
          </a:prstGeom>
        </p:spPr>
      </p:pic>
      <p:pic>
        <p:nvPicPr>
          <p:cNvPr id="52" name="Graphic 51" descr="Arrow: Slight curve">
            <a:extLst>
              <a:ext uri="{FF2B5EF4-FFF2-40B4-BE49-F238E27FC236}">
                <a16:creationId xmlns:a16="http://schemas.microsoft.com/office/drawing/2014/main" id="{369AA999-D71A-4740-8CCA-B67D526D8D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692786" y="3268204"/>
            <a:ext cx="655495" cy="655495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25D6C88C-7190-4BCB-BAB0-74758EFA922B}"/>
              </a:ext>
            </a:extLst>
          </p:cNvPr>
          <p:cNvSpPr/>
          <p:nvPr/>
        </p:nvSpPr>
        <p:spPr>
          <a:xfrm>
            <a:off x="3620386" y="3009299"/>
            <a:ext cx="190322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Sport-Type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63F0BC2-D925-473E-B26D-AAB48B095BD8}"/>
              </a:ext>
            </a:extLst>
          </p:cNvPr>
          <p:cNvSpPr/>
          <p:nvPr/>
        </p:nvSpPr>
        <p:spPr>
          <a:xfrm>
            <a:off x="6220808" y="3009299"/>
            <a:ext cx="190322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Perception of Injury Cause</a:t>
            </a:r>
          </a:p>
        </p:txBody>
      </p:sp>
      <p:pic>
        <p:nvPicPr>
          <p:cNvPr id="55" name="Graphic 54" descr="Arrow: Slight curve">
            <a:extLst>
              <a:ext uri="{FF2B5EF4-FFF2-40B4-BE49-F238E27FC236}">
                <a16:creationId xmlns:a16="http://schemas.microsoft.com/office/drawing/2014/main" id="{C407069A-A198-42C7-BE51-25733650DC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15011" y="30256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23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8833F-EE39-4780-B870-A971814A4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06AA4-A4E0-475A-A2A0-5248256DA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380" y="4763386"/>
            <a:ext cx="2284671" cy="10627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9A4AA0-34B5-4F8D-83FD-86FEB9990748}"/>
              </a:ext>
            </a:extLst>
          </p:cNvPr>
          <p:cNvSpPr txBox="1"/>
          <p:nvPr/>
        </p:nvSpPr>
        <p:spPr>
          <a:xfrm>
            <a:off x="505711" y="1268016"/>
            <a:ext cx="81325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Oxford Brookes Sport and Exercise Module Leader</a:t>
            </a:r>
            <a:br>
              <a:rPr lang="en-GB" dirty="0"/>
            </a:br>
            <a:r>
              <a:rPr lang="en-GB" dirty="0"/>
              <a:t>Dr Adam </a:t>
            </a:r>
            <a:r>
              <a:rPr lang="en-GB" dirty="0" err="1"/>
              <a:t>Bibbey</a:t>
            </a:r>
            <a:br>
              <a:rPr lang="en-GB" dirty="0"/>
            </a:br>
            <a:r>
              <a:rPr lang="en-GB" dirty="0">
                <a:solidFill>
                  <a:srgbClr val="990033"/>
                </a:solidFill>
              </a:rPr>
              <a:t>Thanks for inspiring this study and expecting the best from your students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Oxford Brookes Senior Psychology Demonstrator</a:t>
            </a:r>
            <a:br>
              <a:rPr lang="en-GB" dirty="0"/>
            </a:br>
            <a:r>
              <a:rPr lang="en-GB" dirty="0"/>
              <a:t>Mr Wakefield </a:t>
            </a:r>
            <a:r>
              <a:rPr lang="en-GB" dirty="0" err="1"/>
              <a:t>Morys</a:t>
            </a:r>
            <a:r>
              <a:rPr lang="en-GB" dirty="0"/>
              <a:t>-Carter</a:t>
            </a:r>
            <a:br>
              <a:rPr lang="en-GB" dirty="0"/>
            </a:br>
            <a:r>
              <a:rPr lang="en-GB" dirty="0">
                <a:solidFill>
                  <a:srgbClr val="990033"/>
                </a:solidFill>
              </a:rPr>
              <a:t>Thanks for helping with submission of this study to the BPS Conference and for your endless support on the degree</a:t>
            </a:r>
            <a:br>
              <a:rPr lang="en-GB" dirty="0"/>
            </a:br>
            <a:r>
              <a:rPr lang="en-GB" dirty="0"/>
              <a:t> </a:t>
            </a:r>
          </a:p>
          <a:p>
            <a:r>
              <a:rPr lang="en-GB" dirty="0"/>
              <a:t>Group Members: George Crofts, Erin </a:t>
            </a:r>
            <a:r>
              <a:rPr lang="en-GB" dirty="0" err="1"/>
              <a:t>McGready</a:t>
            </a:r>
            <a:r>
              <a:rPr lang="en-GB" dirty="0"/>
              <a:t>, Ella McMurray, Rebecca Palmer</a:t>
            </a:r>
            <a:br>
              <a:rPr lang="en-GB" dirty="0"/>
            </a:br>
            <a:r>
              <a:rPr lang="en-GB" dirty="0">
                <a:solidFill>
                  <a:srgbClr val="990033"/>
                </a:solidFill>
              </a:rPr>
              <a:t>Thanks for the initial inspiration and data collection of this study, and for being great company on the module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707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>
            <a:spLocks noGrp="1"/>
          </p:cNvSpPr>
          <p:nvPr>
            <p:ph type="title"/>
          </p:nvPr>
        </p:nvSpPr>
        <p:spPr>
          <a:xfrm>
            <a:off x="341250" y="-1"/>
            <a:ext cx="8520600" cy="7336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latin typeface="+mn-lt"/>
              </a:rPr>
              <a:t>References</a:t>
            </a:r>
            <a:r>
              <a:rPr lang="en-GB" sz="3600" dirty="0">
                <a:latin typeface="+mn-lt"/>
              </a:rPr>
              <a:t> </a:t>
            </a:r>
            <a:endParaRPr sz="1800" dirty="0">
              <a:latin typeface="+mn-lt"/>
            </a:endParaRPr>
          </a:p>
        </p:txBody>
      </p:sp>
      <p:sp>
        <p:nvSpPr>
          <p:cNvPr id="191" name="Google Shape;191;p26"/>
          <p:cNvSpPr txBox="1">
            <a:spLocks noGrp="1"/>
          </p:cNvSpPr>
          <p:nvPr>
            <p:ph type="body" idx="1"/>
          </p:nvPr>
        </p:nvSpPr>
        <p:spPr>
          <a:xfrm>
            <a:off x="29550" y="608999"/>
            <a:ext cx="9084900" cy="44095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endParaRPr lang="en-GB" sz="900" dirty="0"/>
          </a:p>
          <a:p>
            <a:pPr marL="114300" indent="0">
              <a:buNone/>
            </a:pPr>
            <a:r>
              <a:rPr lang="en-GB" sz="900" dirty="0"/>
              <a:t>Andersen, M.B. and Williams, J.M., (1988). ‘A model of stress and athletic injury: Prediction and prevention’. </a:t>
            </a:r>
            <a:r>
              <a:rPr lang="en-GB" sz="900" i="1" dirty="0"/>
              <a:t>Journal of sport and exercise psychology</a:t>
            </a:r>
            <a:r>
              <a:rPr lang="en-GB" sz="900" dirty="0"/>
              <a:t>, 10(3), pp.294-306.</a:t>
            </a:r>
          </a:p>
          <a:p>
            <a:pPr marL="114300" indent="0">
              <a:buNone/>
            </a:pPr>
            <a:br>
              <a:rPr lang="en-GB" sz="900" dirty="0"/>
            </a:br>
            <a:r>
              <a:rPr lang="en-GB" sz="900" dirty="0"/>
              <a:t>Clement, D., </a:t>
            </a:r>
            <a:r>
              <a:rPr lang="en-GB" sz="900" dirty="0" err="1"/>
              <a:t>Arvinen</a:t>
            </a:r>
            <a:r>
              <a:rPr lang="en-GB" sz="900" dirty="0"/>
              <a:t>-Barrow, M., &amp; Fetty, T. (2015). ‘Psychosocial Responses During Different Phases of Sport-Injury Rehabilitation: A Qualitative Study’. </a:t>
            </a:r>
            <a:r>
              <a:rPr lang="en-GB" sz="900" i="1" dirty="0"/>
              <a:t>Journal of Athletic Training,</a:t>
            </a:r>
            <a:r>
              <a:rPr lang="en-GB" sz="900" dirty="0"/>
              <a:t> 50(1), 95–104. doi:10.4085/1062-6050-49.3.52 </a:t>
            </a:r>
          </a:p>
          <a:p>
            <a:pPr marL="114300" indent="0">
              <a:buNone/>
            </a:pPr>
            <a:br>
              <a:rPr lang="en-US" sz="900" dirty="0"/>
            </a:br>
            <a:r>
              <a:rPr lang="en-US" sz="900" dirty="0"/>
              <a:t>Dick, R., </a:t>
            </a:r>
            <a:r>
              <a:rPr lang="en-US" sz="900" dirty="0" err="1"/>
              <a:t>Berning</a:t>
            </a:r>
            <a:r>
              <a:rPr lang="en-US" sz="900" dirty="0"/>
              <a:t>, J., Dawson, W., Ginsburg, R., Miller, C. &amp; </a:t>
            </a:r>
            <a:r>
              <a:rPr lang="en-US" sz="900" dirty="0" err="1"/>
              <a:t>Shybut</a:t>
            </a:r>
            <a:r>
              <a:rPr lang="en-US" sz="900" dirty="0"/>
              <a:t>, G. (2013) 'Athletes and the Arts — The Role of Sports Medicine in the Performing Arts.' </a:t>
            </a:r>
            <a:r>
              <a:rPr lang="en-US" sz="900" i="1" dirty="0"/>
              <a:t>Current Sports Medicine Reports, </a:t>
            </a:r>
            <a:r>
              <a:rPr lang="en-US" sz="900" dirty="0"/>
              <a:t>12(6), pp.397-403</a:t>
            </a:r>
            <a:endParaRPr lang="en-GB" sz="900" dirty="0"/>
          </a:p>
          <a:p>
            <a:pPr marL="114300" indent="0">
              <a:buNone/>
            </a:pPr>
            <a:br>
              <a:rPr lang="en-GB" sz="900" dirty="0"/>
            </a:br>
            <a:r>
              <a:rPr lang="en-GB" sz="900" dirty="0"/>
              <a:t>Ford, I. W., Eklund, R. C., &amp; Gordon, S. (2000). ‘An examination of psychosocial variables moderating the relationship between life stress and injury time-loss among athletes of a high standard’</a:t>
            </a:r>
            <a:r>
              <a:rPr lang="en-GB" sz="900" i="1" dirty="0"/>
              <a:t>. Journal of Sports Sciences, 18(5), 301–312.</a:t>
            </a:r>
            <a:r>
              <a:rPr lang="en-GB" sz="900" dirty="0"/>
              <a:t>doi:10.1080/026404100402368 </a:t>
            </a:r>
          </a:p>
          <a:p>
            <a:pPr marL="114300" indent="0">
              <a:buNone/>
            </a:pPr>
            <a:br>
              <a:rPr lang="en-GB" sz="900" dirty="0"/>
            </a:br>
            <a:r>
              <a:rPr lang="en-GB" sz="900" dirty="0"/>
              <a:t>Galambos, S. A., Terry, P. C. &amp; Moyle, G. M</a:t>
            </a:r>
            <a:r>
              <a:rPr lang="en-GB" sz="900" i="1" dirty="0"/>
              <a:t>. </a:t>
            </a:r>
            <a:r>
              <a:rPr lang="en-GB" sz="900" dirty="0"/>
              <a:t>(2005)</a:t>
            </a:r>
            <a:r>
              <a:rPr lang="en-GB" sz="900" i="1" dirty="0"/>
              <a:t> </a:t>
            </a:r>
            <a:r>
              <a:rPr lang="en-GB" sz="900" dirty="0"/>
              <a:t>‘Psychological predictors of injury among elite athletes.’ </a:t>
            </a:r>
            <a:r>
              <a:rPr lang="en-GB" sz="900" i="1" dirty="0"/>
              <a:t>British Journal of Sports Medicine</a:t>
            </a:r>
            <a:r>
              <a:rPr lang="en-GB" sz="900" dirty="0"/>
              <a:t>; </a:t>
            </a:r>
            <a:r>
              <a:rPr lang="en-GB" sz="900" b="1" dirty="0"/>
              <a:t>39:</a:t>
            </a:r>
            <a:r>
              <a:rPr lang="en-GB" sz="900" dirty="0"/>
              <a:t>351-354.</a:t>
            </a:r>
          </a:p>
          <a:p>
            <a:pPr marL="114300" indent="0">
              <a:buNone/>
            </a:pPr>
            <a:r>
              <a:rPr lang="en-GB" sz="900" dirty="0"/>
              <a:t> </a:t>
            </a:r>
            <a:br>
              <a:rPr lang="en-GB" sz="900" dirty="0"/>
            </a:br>
            <a:r>
              <a:rPr lang="en-GB" sz="900" dirty="0"/>
              <a:t>Heil, J (1993). ‘</a:t>
            </a:r>
            <a:r>
              <a:rPr lang="en-GB" sz="900" i="1" dirty="0"/>
              <a:t>Psychology of sport injury</a:t>
            </a:r>
            <a:r>
              <a:rPr lang="en-GB" sz="900" dirty="0"/>
              <a:t>.’ USA: Human Kinetics. Pp.33-47.</a:t>
            </a:r>
          </a:p>
          <a:p>
            <a:pPr marL="114300" indent="0">
              <a:buNone/>
            </a:pPr>
            <a:r>
              <a:rPr lang="en-GB" sz="900" dirty="0"/>
              <a:t> </a:t>
            </a:r>
          </a:p>
          <a:p>
            <a:pPr marL="114300" indent="0">
              <a:buNone/>
            </a:pPr>
            <a:r>
              <a:rPr lang="en-GB" sz="900" dirty="0"/>
              <a:t>Johnston, L. H., &amp; Carroll, D. (1998). ‘The Context of Emotional Responses to Athletic Injury: A Qualitative Analysis’. </a:t>
            </a:r>
            <a:r>
              <a:rPr lang="en-GB" sz="900" i="1" dirty="0"/>
              <a:t>Journal of Sport Rehabilitation</a:t>
            </a:r>
            <a:r>
              <a:rPr lang="en-GB" sz="900" dirty="0"/>
              <a:t>, 7(3), 206–220. doi:10.1123/jsr.7.3.206 </a:t>
            </a:r>
          </a:p>
          <a:p>
            <a:pPr marL="114300" indent="0">
              <a:buNone/>
            </a:pPr>
            <a:r>
              <a:rPr lang="en-GB" sz="900" dirty="0"/>
              <a:t> </a:t>
            </a:r>
            <a:br>
              <a:rPr lang="en-GB" sz="900" dirty="0"/>
            </a:br>
            <a:r>
              <a:rPr lang="en-GB" sz="900" dirty="0"/>
              <a:t>Kerr, G., &amp; Minden, H. (1988). ‘Psychological Factors Related to the Occurrence of Athletic injuries’</a:t>
            </a:r>
            <a:r>
              <a:rPr lang="en-GB" sz="900" i="1" dirty="0"/>
              <a:t>. Journal of Sport and Exercise Psychology, 10(2), 167–173.</a:t>
            </a:r>
            <a:r>
              <a:rPr lang="en-GB" sz="900" dirty="0"/>
              <a:t>doi:10.1123/jsep.10.2.167</a:t>
            </a:r>
          </a:p>
          <a:p>
            <a:pPr marL="114300" indent="0">
              <a:buNone/>
            </a:pPr>
            <a:br>
              <a:rPr lang="en-US" sz="900" dirty="0"/>
            </a:br>
            <a:r>
              <a:rPr lang="en-US" sz="900" dirty="0" err="1"/>
              <a:t>Shrier</a:t>
            </a:r>
            <a:r>
              <a:rPr lang="en-US" sz="900" dirty="0"/>
              <a:t>, I. &amp; Halle, M. (2010). 'Psychological Predictors of Injuries in Circus Artists: An Exploratory Study.' </a:t>
            </a:r>
            <a:r>
              <a:rPr lang="en-US" sz="900" i="1" dirty="0"/>
              <a:t>British Journal of Sports Medicine, </a:t>
            </a:r>
            <a:r>
              <a:rPr lang="en-US" sz="900" dirty="0"/>
              <a:t>45(5), pp.433–436. doi:10.1136/bjsm.2009.067751</a:t>
            </a:r>
            <a:endParaRPr lang="en-GB" sz="900" dirty="0"/>
          </a:p>
          <a:p>
            <a:pPr marL="114300" indent="0">
              <a:buNone/>
            </a:pPr>
            <a:br>
              <a:rPr lang="en-GB" sz="900" dirty="0"/>
            </a:br>
            <a:r>
              <a:rPr lang="en-GB" sz="900" dirty="0"/>
              <a:t>Smith, A. M., Stuart, M. J., Wiese-</a:t>
            </a:r>
            <a:r>
              <a:rPr lang="en-GB" sz="900" dirty="0" err="1"/>
              <a:t>Bjornstal</a:t>
            </a:r>
            <a:r>
              <a:rPr lang="en-GB" sz="900" dirty="0"/>
              <a:t>, D. M., &amp; Gunnon, C. (1997). ‘Predictors of Injury in Ice Hockey Players: A Multivariate, Multidisciplinary Approach’. </a:t>
            </a:r>
            <a:r>
              <a:rPr lang="en-GB" sz="900" i="1" dirty="0"/>
              <a:t>The American Journal of Sports Medicine</a:t>
            </a:r>
            <a:r>
              <a:rPr lang="en-GB" sz="900" dirty="0"/>
              <a:t>, </a:t>
            </a:r>
            <a:r>
              <a:rPr lang="en-GB" sz="900" i="1" dirty="0"/>
              <a:t>25</a:t>
            </a:r>
            <a:r>
              <a:rPr lang="en-GB" sz="900" dirty="0"/>
              <a:t>(4), 500–507.</a:t>
            </a:r>
            <a:r>
              <a:rPr lang="en-GB" sz="900" u="sng" dirty="0"/>
              <a:t> </a:t>
            </a:r>
            <a:r>
              <a:rPr lang="en-GB" sz="9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https://doi.org/10.1177/036354659702500413</a:t>
            </a:r>
            <a:endParaRPr lang="en-GB" sz="900" u="sng" dirty="0"/>
          </a:p>
          <a:p>
            <a:pPr marL="114300" indent="0">
              <a:buNone/>
            </a:pPr>
            <a:br>
              <a:rPr lang="en-GB" sz="900" dirty="0"/>
            </a:br>
            <a:r>
              <a:rPr lang="en-GB" sz="900" dirty="0"/>
              <a:t>Walker, N., Thatcher, J., &amp; Lavallee, D. (2007). ‘Psychological responses to injury in competitive sport: a critical review.’ </a:t>
            </a:r>
            <a:r>
              <a:rPr lang="en-GB" sz="900" i="1" dirty="0"/>
              <a:t>The Journal of the Royal Society for the Promotion of Health, 127(4), 174–180.</a:t>
            </a:r>
            <a:r>
              <a:rPr lang="en-GB" sz="900" dirty="0"/>
              <a:t>doi:10.1177/1466424007079494 </a:t>
            </a:r>
          </a:p>
          <a:p>
            <a:pPr marL="114300" indent="0">
              <a:buNone/>
            </a:pPr>
            <a:br>
              <a:rPr lang="en-GB" sz="900" dirty="0"/>
            </a:br>
            <a:r>
              <a:rPr lang="en-GB" sz="900" dirty="0"/>
              <a:t>Wiese-</a:t>
            </a:r>
            <a:r>
              <a:rPr lang="en-GB" sz="900" dirty="0" err="1"/>
              <a:t>Bjornstal</a:t>
            </a:r>
            <a:r>
              <a:rPr lang="en-GB" sz="900" dirty="0"/>
              <a:t>, D. M., Smith, A. M. and </a:t>
            </a:r>
            <a:r>
              <a:rPr lang="en-GB" sz="900" dirty="0" err="1"/>
              <a:t>LaMott</a:t>
            </a:r>
            <a:r>
              <a:rPr lang="en-GB" sz="900" dirty="0"/>
              <a:t>. E. E. "A model of psychologic response to athletic injury and rehabilitation." </a:t>
            </a:r>
            <a:r>
              <a:rPr lang="en-GB" sz="900" i="1" dirty="0"/>
              <a:t>Athletic training: sports health care perspectives</a:t>
            </a:r>
            <a:r>
              <a:rPr lang="en-GB" sz="900" dirty="0"/>
              <a:t> 1.1 (1995): 17-30.</a:t>
            </a:r>
            <a:br>
              <a:rPr lang="en-GB" sz="900" dirty="0"/>
            </a:br>
            <a:br>
              <a:rPr lang="en-GB" sz="900" dirty="0"/>
            </a:br>
            <a:r>
              <a:rPr lang="en-GB" sz="900" dirty="0">
                <a:solidFill>
                  <a:srgbClr val="000000"/>
                </a:solidFill>
                <a:ea typeface="Amatic SC"/>
                <a:cs typeface="Amatic SC"/>
                <a:sym typeface="Amatic SC"/>
              </a:rPr>
              <a:t>Wiese-</a:t>
            </a:r>
            <a:r>
              <a:rPr lang="en-GB" sz="900" dirty="0" err="1">
                <a:solidFill>
                  <a:srgbClr val="000000"/>
                </a:solidFill>
                <a:ea typeface="Amatic SC"/>
                <a:cs typeface="Amatic SC"/>
                <a:sym typeface="Amatic SC"/>
              </a:rPr>
              <a:t>bjornstal</a:t>
            </a:r>
            <a:r>
              <a:rPr lang="en-GB" sz="900" dirty="0">
                <a:solidFill>
                  <a:srgbClr val="000000"/>
                </a:solidFill>
                <a:ea typeface="Amatic SC"/>
                <a:cs typeface="Amatic SC"/>
                <a:sym typeface="Amatic SC"/>
              </a:rPr>
              <a:t>, D. M., Smith, A. M., Shaffer, S. M. and Morrey, M. A. (1998). An integrated model of response to sport injury: Psychological and sociological dynamics. </a:t>
            </a:r>
            <a:r>
              <a:rPr lang="en-GB" sz="900" i="1" dirty="0">
                <a:solidFill>
                  <a:srgbClr val="000000"/>
                </a:solidFill>
                <a:ea typeface="Amatic SC"/>
                <a:cs typeface="Amatic SC"/>
                <a:sym typeface="Amatic SC"/>
              </a:rPr>
              <a:t>Journal of Applied Sport Psychology </a:t>
            </a:r>
            <a:r>
              <a:rPr lang="en-GB" sz="900" dirty="0">
                <a:solidFill>
                  <a:srgbClr val="000000"/>
                </a:solidFill>
                <a:ea typeface="Amatic SC"/>
                <a:cs typeface="Amatic SC"/>
                <a:sym typeface="Amatic SC"/>
              </a:rPr>
              <a:t>. 10 (1), pp.46-69.</a:t>
            </a:r>
            <a:endParaRPr lang="en-GB" sz="900" dirty="0"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dirty="0">
              <a:solidFill>
                <a:srgbClr val="222222"/>
              </a:solidFill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dirty="0">
              <a:solidFill>
                <a:srgbClr val="222222"/>
              </a:solidFill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E99717-CFFD-488D-B442-564F14B78100}"/>
              </a:ext>
            </a:extLst>
          </p:cNvPr>
          <p:cNvSpPr txBox="1"/>
          <p:nvPr/>
        </p:nvSpPr>
        <p:spPr>
          <a:xfrm>
            <a:off x="148856" y="288185"/>
            <a:ext cx="884628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100" b="1" dirty="0">
                <a:ea typeface="Yu Mincho" panose="020B0400000000000000" pitchFamily="18" charset="-128"/>
                <a:cs typeface="Times New Roman" panose="02020603050405020304" pitchFamily="18" charset="0"/>
              </a:rPr>
              <a:t>INDIVIDUAL DIFFERENCES</a:t>
            </a:r>
          </a:p>
          <a:p>
            <a:pPr lvl="0">
              <a:spcAft>
                <a:spcPts val="0"/>
              </a:spcAft>
            </a:pPr>
            <a:r>
              <a:rPr lang="en-GB" sz="1100" b="1" dirty="0">
                <a:ea typeface="Yu Mincho" panose="020B0400000000000000" pitchFamily="18" charset="-128"/>
                <a:cs typeface="Times New Roman" panose="02020603050405020304" pitchFamily="18" charset="0"/>
              </a:rPr>
              <a:t>	       Psychological </a:t>
            </a:r>
            <a:endParaRPr lang="en-GB" sz="1100" dirty="0">
              <a:ea typeface="Yu Mincho" panose="020B0400000000000000" pitchFamily="18" charset="-128"/>
              <a:cs typeface="Times New Roman" panose="02020603050405020304" pitchFamily="18" charset="0"/>
            </a:endParaRPr>
          </a:p>
          <a:p>
            <a:pPr marL="685800">
              <a:spcAft>
                <a:spcPts val="0"/>
              </a:spcAft>
            </a:pPr>
            <a:r>
              <a:rPr lang="en-GB" sz="1100" dirty="0">
                <a:ea typeface="Yu Mincho" panose="020B0400000000000000" pitchFamily="18" charset="-128"/>
                <a:cs typeface="Times New Roman" panose="02020603050405020304" pitchFamily="18" charset="0"/>
              </a:rPr>
              <a:t>Personality Type (how would you describe your personality):</a:t>
            </a:r>
          </a:p>
          <a:p>
            <a:pPr marL="685800">
              <a:spcAft>
                <a:spcPts val="0"/>
              </a:spcAft>
            </a:pPr>
            <a:r>
              <a:rPr lang="en-GB" sz="1100" dirty="0">
                <a:ea typeface="Yu Mincho" panose="020B0400000000000000" pitchFamily="18" charset="-128"/>
                <a:cs typeface="Times New Roman" panose="02020603050405020304" pitchFamily="18" charset="0"/>
              </a:rPr>
              <a:t>Life Stress pre-injury (were you suffering from life stresses pre-injury and if so were these Low / Medium / High? Please elaborate):</a:t>
            </a:r>
            <a:br>
              <a:rPr lang="en-GB" sz="1100" dirty="0">
                <a:ea typeface="Yu Mincho" panose="020B0400000000000000" pitchFamily="18" charset="-128"/>
                <a:cs typeface="Times New Roman" panose="02020603050405020304" pitchFamily="18" charset="0"/>
              </a:rPr>
            </a:br>
            <a:r>
              <a:rPr lang="en-GB" sz="1100" dirty="0">
                <a:ea typeface="Yu Mincho" panose="020B0400000000000000" pitchFamily="18" charset="-128"/>
                <a:cs typeface="Times New Roman" panose="02020603050405020304" pitchFamily="18" charset="0"/>
              </a:rPr>
              <a:t>Life Stress post-injury (were you suffering from life stresses post-injury and if so were these Low / Medium / High? please elaborate):</a:t>
            </a:r>
          </a:p>
          <a:p>
            <a:pPr marL="685800">
              <a:spcAft>
                <a:spcPts val="0"/>
              </a:spcAft>
            </a:pPr>
            <a:r>
              <a:rPr lang="en-GB" sz="1100" b="1" dirty="0">
                <a:ea typeface="Yu Mincho" panose="020B0400000000000000" pitchFamily="18" charset="-128"/>
                <a:cs typeface="Times New Roman" panose="02020603050405020304" pitchFamily="18" charset="0"/>
              </a:rPr>
              <a:t>Demographic</a:t>
            </a:r>
            <a:endParaRPr lang="en-GB" sz="1100" dirty="0">
              <a:ea typeface="Yu Mincho" panose="020B0400000000000000" pitchFamily="18" charset="-128"/>
              <a:cs typeface="Times New Roman" panose="02020603050405020304" pitchFamily="18" charset="0"/>
            </a:endParaRPr>
          </a:p>
          <a:p>
            <a:pPr marL="685800">
              <a:spcAft>
                <a:spcPts val="0"/>
              </a:spcAft>
            </a:pPr>
            <a:r>
              <a:rPr lang="en-GB" sz="1100" dirty="0">
                <a:ea typeface="Yu Mincho" panose="020B0400000000000000" pitchFamily="18" charset="-128"/>
                <a:cs typeface="Times New Roman" panose="02020603050405020304" pitchFamily="18" charset="0"/>
              </a:rPr>
              <a:t>Age:</a:t>
            </a:r>
          </a:p>
          <a:p>
            <a:pPr marL="685800">
              <a:spcAft>
                <a:spcPts val="0"/>
              </a:spcAft>
            </a:pPr>
            <a:r>
              <a:rPr lang="en-GB" sz="1100" dirty="0">
                <a:ea typeface="Yu Mincho" panose="020B0400000000000000" pitchFamily="18" charset="-128"/>
                <a:cs typeface="Times New Roman" panose="02020603050405020304" pitchFamily="18" charset="0"/>
              </a:rPr>
              <a:t>Gender:</a:t>
            </a:r>
          </a:p>
          <a:p>
            <a:pPr marL="685800">
              <a:spcAft>
                <a:spcPts val="0"/>
              </a:spcAft>
            </a:pPr>
            <a:r>
              <a:rPr lang="en-GB" sz="1100" dirty="0">
                <a:ea typeface="Yu Mincho" panose="020B0400000000000000" pitchFamily="18" charset="-128"/>
                <a:cs typeface="Times New Roman" panose="02020603050405020304" pitchFamily="18" charset="0"/>
              </a:rPr>
              <a:t>Ethnicity:</a:t>
            </a:r>
          </a:p>
          <a:p>
            <a:pPr marL="685800">
              <a:spcAft>
                <a:spcPts val="0"/>
              </a:spcAft>
            </a:pPr>
            <a:r>
              <a:rPr lang="en-GB" sz="1100" b="1" dirty="0">
                <a:ea typeface="Yu Mincho" panose="020B0400000000000000" pitchFamily="18" charset="-128"/>
                <a:cs typeface="Times New Roman" panose="02020603050405020304" pitchFamily="18" charset="0"/>
              </a:rPr>
              <a:t>Physical</a:t>
            </a:r>
            <a:endParaRPr lang="en-GB" sz="1100" dirty="0">
              <a:ea typeface="Yu Mincho" panose="020B0400000000000000" pitchFamily="18" charset="-128"/>
              <a:cs typeface="Times New Roman" panose="02020603050405020304" pitchFamily="18" charset="0"/>
            </a:endParaRPr>
          </a:p>
          <a:p>
            <a:pPr marL="685800">
              <a:spcAft>
                <a:spcPts val="0"/>
              </a:spcAft>
            </a:pPr>
            <a:r>
              <a:rPr lang="en-GB" sz="1100" dirty="0">
                <a:ea typeface="Yu Mincho" panose="020B0400000000000000" pitchFamily="18" charset="-128"/>
                <a:cs typeface="Times New Roman" panose="02020603050405020304" pitchFamily="18" charset="0"/>
              </a:rPr>
              <a:t>How would you describe your…</a:t>
            </a:r>
            <a:br>
              <a:rPr lang="en-GB" sz="1100" dirty="0">
                <a:ea typeface="Yu Mincho" panose="020B0400000000000000" pitchFamily="18" charset="-128"/>
                <a:cs typeface="Times New Roman" panose="02020603050405020304" pitchFamily="18" charset="0"/>
              </a:rPr>
            </a:br>
            <a:r>
              <a:rPr lang="en-GB" sz="1100" dirty="0">
                <a:ea typeface="Yu Mincho" panose="020B0400000000000000" pitchFamily="18" charset="-128"/>
                <a:cs typeface="Times New Roman" panose="02020603050405020304" pitchFamily="18" charset="0"/>
              </a:rPr>
              <a:t>Physical health status pre-injury: </a:t>
            </a:r>
            <a:br>
              <a:rPr lang="en-GB" sz="1100" dirty="0">
                <a:ea typeface="Yu Mincho" panose="020B0400000000000000" pitchFamily="18" charset="-128"/>
                <a:cs typeface="Times New Roman" panose="02020603050405020304" pitchFamily="18" charset="0"/>
              </a:rPr>
            </a:br>
            <a:r>
              <a:rPr lang="en-GB" sz="1100" dirty="0">
                <a:ea typeface="Yu Mincho" panose="020B0400000000000000" pitchFamily="18" charset="-128"/>
                <a:cs typeface="Times New Roman" panose="02020603050405020304" pitchFamily="18" charset="0"/>
              </a:rPr>
              <a:t>Physical health status post-injury:</a:t>
            </a:r>
          </a:p>
          <a:p>
            <a:pPr marL="685800">
              <a:spcAft>
                <a:spcPts val="0"/>
              </a:spcAft>
            </a:pPr>
            <a:r>
              <a:rPr lang="en-GB" sz="1100" dirty="0">
                <a:ea typeface="Yu Mincho" panose="020B0400000000000000" pitchFamily="18" charset="-128"/>
                <a:cs typeface="Times New Roman" panose="02020603050405020304" pitchFamily="18" charset="0"/>
              </a:rPr>
              <a:t>Eating habits pre-injury:</a:t>
            </a:r>
            <a:br>
              <a:rPr lang="en-GB" sz="1100" dirty="0">
                <a:ea typeface="Yu Mincho" panose="020B0400000000000000" pitchFamily="18" charset="-128"/>
                <a:cs typeface="Times New Roman" panose="02020603050405020304" pitchFamily="18" charset="0"/>
              </a:rPr>
            </a:br>
            <a:r>
              <a:rPr lang="en-GB" sz="1100" dirty="0">
                <a:ea typeface="Yu Mincho" panose="020B0400000000000000" pitchFamily="18" charset="-128"/>
                <a:cs typeface="Times New Roman" panose="02020603050405020304" pitchFamily="18" charset="0"/>
              </a:rPr>
              <a:t>Eating habits post-injury: </a:t>
            </a:r>
            <a:endParaRPr lang="en-GB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ECBDD3-6F00-44AA-8075-911EF5174821}"/>
              </a:ext>
            </a:extLst>
          </p:cNvPr>
          <p:cNvSpPr txBox="1"/>
          <p:nvPr/>
        </p:nvSpPr>
        <p:spPr>
          <a:xfrm>
            <a:off x="223284" y="2812243"/>
            <a:ext cx="8697432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b="1" dirty="0">
                <a:ea typeface="Yu Mincho" panose="020B0400000000000000" pitchFamily="18" charset="-128"/>
                <a:cs typeface="Times New Roman" panose="02020603050405020304" pitchFamily="18" charset="0"/>
              </a:rPr>
              <a:t>SITUATIONAL FACTORS</a:t>
            </a:r>
            <a:r>
              <a:rPr lang="en-GB" sz="1100" dirty="0">
                <a:ea typeface="Yu Mincho" panose="020B0400000000000000" pitchFamily="18" charset="-128"/>
                <a:cs typeface="Times New Roman" panose="02020603050405020304" pitchFamily="18" charset="0"/>
              </a:rPr>
              <a:t> </a:t>
            </a:r>
            <a:br>
              <a:rPr lang="en-GB" sz="1100" dirty="0">
                <a:ea typeface="Yu Mincho" panose="020B0400000000000000" pitchFamily="18" charset="-128"/>
                <a:cs typeface="Times New Roman" panose="02020603050405020304" pitchFamily="18" charset="0"/>
              </a:rPr>
            </a:br>
            <a:r>
              <a:rPr lang="en-GB" sz="1100" dirty="0">
                <a:ea typeface="Yu Mincho" panose="020B0400000000000000" pitchFamily="18" charset="-128"/>
                <a:cs typeface="Times New Roman" panose="02020603050405020304" pitchFamily="18" charset="0"/>
              </a:rPr>
              <a:t>	    </a:t>
            </a:r>
            <a:r>
              <a:rPr lang="en-GB" sz="1100" b="1" dirty="0">
                <a:ea typeface="Yu Mincho" panose="020B0400000000000000" pitchFamily="18" charset="-128"/>
                <a:cs typeface="Times New Roman" panose="02020603050405020304" pitchFamily="18" charset="0"/>
              </a:rPr>
              <a:t>SPORT </a:t>
            </a:r>
            <a:br>
              <a:rPr lang="en-GB" sz="1100" b="1" dirty="0">
                <a:ea typeface="Yu Mincho" panose="020B0400000000000000" pitchFamily="18" charset="-128"/>
                <a:cs typeface="Times New Roman" panose="02020603050405020304" pitchFamily="18" charset="0"/>
              </a:rPr>
            </a:br>
            <a:r>
              <a:rPr lang="en-GB" sz="1100" b="1" dirty="0">
                <a:ea typeface="Yu Mincho" panose="020B0400000000000000" pitchFamily="18" charset="-128"/>
                <a:cs typeface="Times New Roman" panose="02020603050405020304" pitchFamily="18" charset="0"/>
              </a:rPr>
              <a:t>             </a:t>
            </a:r>
            <a:r>
              <a:rPr lang="en-GB" sz="1100" dirty="0">
                <a:ea typeface="Yu Mincho" panose="020B0400000000000000" pitchFamily="18" charset="-128"/>
                <a:cs typeface="Times New Roman" panose="02020603050405020304" pitchFamily="18" charset="0"/>
              </a:rPr>
              <a:t>Type:</a:t>
            </a:r>
            <a:br>
              <a:rPr lang="en-GB" sz="1100" dirty="0">
                <a:ea typeface="Yu Mincho" panose="020B0400000000000000" pitchFamily="18" charset="-128"/>
                <a:cs typeface="Times New Roman" panose="02020603050405020304" pitchFamily="18" charset="0"/>
              </a:rPr>
            </a:br>
            <a:r>
              <a:rPr lang="en-GB" sz="1100" dirty="0">
                <a:ea typeface="Yu Mincho" panose="020B0400000000000000" pitchFamily="18" charset="-128"/>
                <a:cs typeface="Times New Roman" panose="02020603050405020304" pitchFamily="18" charset="0"/>
              </a:rPr>
              <a:t>             Level:</a:t>
            </a:r>
            <a:br>
              <a:rPr lang="en-GB" sz="1100" dirty="0">
                <a:ea typeface="Yu Mincho" panose="020B0400000000000000" pitchFamily="18" charset="-128"/>
                <a:cs typeface="Times New Roman" panose="02020603050405020304" pitchFamily="18" charset="0"/>
              </a:rPr>
            </a:br>
            <a:r>
              <a:rPr lang="en-GB" sz="1100" dirty="0">
                <a:ea typeface="Yu Mincho" panose="020B0400000000000000" pitchFamily="18" charset="-128"/>
                <a:cs typeface="Times New Roman" panose="02020603050405020304" pitchFamily="18" charset="0"/>
              </a:rPr>
              <a:t>             </a:t>
            </a:r>
            <a:r>
              <a:rPr lang="en-GB" sz="1100" b="1" dirty="0">
                <a:ea typeface="Yu Mincho" panose="020B0400000000000000" pitchFamily="18" charset="-128"/>
                <a:cs typeface="Times New Roman" panose="02020603050405020304" pitchFamily="18" charset="0"/>
              </a:rPr>
              <a:t>SOCIAL</a:t>
            </a:r>
            <a:br>
              <a:rPr lang="en-GB" sz="1100" b="1" dirty="0">
                <a:ea typeface="Yu Mincho" panose="020B0400000000000000" pitchFamily="18" charset="-128"/>
                <a:cs typeface="Times New Roman" panose="02020603050405020304" pitchFamily="18" charset="0"/>
              </a:rPr>
            </a:br>
            <a:r>
              <a:rPr lang="en-GB" sz="1100" b="1" dirty="0">
                <a:ea typeface="Yu Mincho" panose="020B0400000000000000" pitchFamily="18" charset="-128"/>
                <a:cs typeface="Times New Roman" panose="02020603050405020304" pitchFamily="18" charset="0"/>
              </a:rPr>
              <a:t>             </a:t>
            </a:r>
            <a:r>
              <a:rPr lang="en-GB" sz="1100" dirty="0">
                <a:ea typeface="Yu Mincho" panose="020B0400000000000000" pitchFamily="18" charset="-128"/>
                <a:cs typeface="Times New Roman" panose="02020603050405020304" pitchFamily="18" charset="0"/>
              </a:rPr>
              <a:t>Team-mate Influence (do you train/compete/perform with a team?): </a:t>
            </a:r>
            <a:br>
              <a:rPr lang="en-GB" sz="1100" dirty="0">
                <a:ea typeface="Yu Mincho" panose="020B0400000000000000" pitchFamily="18" charset="-128"/>
                <a:cs typeface="Times New Roman" panose="02020603050405020304" pitchFamily="18" charset="0"/>
              </a:rPr>
            </a:br>
            <a:r>
              <a:rPr lang="en-GB" sz="1100" dirty="0">
                <a:ea typeface="Yu Mincho" panose="020B0400000000000000" pitchFamily="18" charset="-128"/>
                <a:cs typeface="Times New Roman" panose="02020603050405020304" pitchFamily="18" charset="0"/>
              </a:rPr>
              <a:t>	    What attitude is shared in your team in regards to injury? </a:t>
            </a:r>
            <a:br>
              <a:rPr lang="en-GB" sz="1100" dirty="0">
                <a:ea typeface="Yu Mincho" panose="020B0400000000000000" pitchFamily="18" charset="-128"/>
                <a:cs typeface="Times New Roman" panose="02020603050405020304" pitchFamily="18" charset="0"/>
              </a:rPr>
            </a:br>
            <a:r>
              <a:rPr lang="en-GB" sz="1100" dirty="0">
                <a:ea typeface="Yu Mincho" panose="020B0400000000000000" pitchFamily="18" charset="-128"/>
                <a:cs typeface="Times New Roman" panose="02020603050405020304" pitchFamily="18" charset="0"/>
              </a:rPr>
              <a:t>	    Coach influence (do you have a coach/trainer?): </a:t>
            </a:r>
            <a:br>
              <a:rPr lang="en-GB" sz="1100" dirty="0">
                <a:ea typeface="Yu Mincho" panose="020B0400000000000000" pitchFamily="18" charset="-128"/>
                <a:cs typeface="Times New Roman" panose="02020603050405020304" pitchFamily="18" charset="0"/>
              </a:rPr>
            </a:br>
            <a:r>
              <a:rPr lang="en-GB" sz="1100" dirty="0">
                <a:ea typeface="Yu Mincho" panose="020B0400000000000000" pitchFamily="18" charset="-128"/>
                <a:cs typeface="Times New Roman" panose="02020603050405020304" pitchFamily="18" charset="0"/>
              </a:rPr>
              <a:t>             How do you perceive your coach / trainer’s attitude towards athletes / performers whom are injured?</a:t>
            </a:r>
            <a:br>
              <a:rPr lang="en-GB" sz="1100" dirty="0">
                <a:ea typeface="Yu Mincho" panose="020B0400000000000000" pitchFamily="18" charset="-128"/>
                <a:cs typeface="Times New Roman" panose="02020603050405020304" pitchFamily="18" charset="0"/>
              </a:rPr>
            </a:br>
            <a:r>
              <a:rPr lang="en-GB" sz="1100" dirty="0">
                <a:ea typeface="Yu Mincho" panose="020B0400000000000000" pitchFamily="18" charset="-128"/>
                <a:cs typeface="Times New Roman" panose="02020603050405020304" pitchFamily="18" charset="0"/>
              </a:rPr>
              <a:t>	    Family dynamic (is your family supportive and/or stressful?):</a:t>
            </a:r>
            <a:br>
              <a:rPr lang="en-GB" sz="1100" dirty="0">
                <a:ea typeface="Yu Mincho" panose="020B0400000000000000" pitchFamily="18" charset="-128"/>
                <a:cs typeface="Times New Roman" panose="02020603050405020304" pitchFamily="18" charset="0"/>
              </a:rPr>
            </a:br>
            <a:r>
              <a:rPr lang="en-GB" sz="1100" dirty="0">
                <a:ea typeface="Yu Mincho" panose="020B0400000000000000" pitchFamily="18" charset="-128"/>
                <a:cs typeface="Times New Roman" panose="02020603050405020304" pitchFamily="18" charset="0"/>
              </a:rPr>
              <a:t>             </a:t>
            </a:r>
            <a:r>
              <a:rPr lang="en-GB" sz="1100" b="1" dirty="0">
                <a:ea typeface="Yu Mincho" panose="020B0400000000000000" pitchFamily="18" charset="-128"/>
                <a:cs typeface="Times New Roman" panose="02020603050405020304" pitchFamily="18" charset="0"/>
              </a:rPr>
              <a:t>ENVIRONMENTAL</a:t>
            </a:r>
            <a:br>
              <a:rPr lang="en-GB" sz="1100" dirty="0">
                <a:ea typeface="Yu Mincho" panose="020B0400000000000000" pitchFamily="18" charset="-128"/>
                <a:cs typeface="Times New Roman" panose="02020603050405020304" pitchFamily="18" charset="0"/>
              </a:rPr>
            </a:br>
            <a:r>
              <a:rPr lang="en-GB" sz="1100" dirty="0">
                <a:ea typeface="Yu Mincho" panose="020B0400000000000000" pitchFamily="18" charset="-128"/>
                <a:cs typeface="Times New Roman" panose="02020603050405020304" pitchFamily="18" charset="0"/>
              </a:rPr>
              <a:t>            </a:t>
            </a:r>
            <a:r>
              <a:rPr lang="en-GB" sz="1100" b="1" dirty="0">
                <a:ea typeface="Yu Mincho" panose="020B0400000000000000" pitchFamily="18" charset="-128"/>
                <a:cs typeface="Times New Roman" panose="02020603050405020304" pitchFamily="18" charset="0"/>
              </a:rPr>
              <a:t> </a:t>
            </a:r>
            <a:r>
              <a:rPr lang="en-GB" sz="1100" dirty="0">
                <a:ea typeface="Yu Mincho" panose="020B0400000000000000" pitchFamily="18" charset="-128"/>
                <a:cs typeface="Times New Roman" panose="02020603050405020304" pitchFamily="18" charset="0"/>
              </a:rPr>
              <a:t>Rehabilitation environment (does your sporting environment support the idea of rehabilitation?) ELABORATE:</a:t>
            </a:r>
            <a:br>
              <a:rPr lang="en-GB" sz="1100" dirty="0">
                <a:ea typeface="Yu Mincho" panose="020B0400000000000000" pitchFamily="18" charset="-128"/>
                <a:cs typeface="Times New Roman" panose="02020603050405020304" pitchFamily="18" charset="0"/>
              </a:rPr>
            </a:br>
            <a:r>
              <a:rPr lang="en-GB" sz="1100" dirty="0">
                <a:ea typeface="Yu Mincho" panose="020B0400000000000000" pitchFamily="18" charset="-128"/>
                <a:cs typeface="Times New Roman" panose="02020603050405020304" pitchFamily="18" charset="0"/>
              </a:rPr>
              <a:t>             Accessibility to rehabilitation (does your sporting environment offer access to rehabilitation?) ELABORATE:</a:t>
            </a:r>
          </a:p>
          <a:p>
            <a:endParaRPr lang="en-GB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399562-B984-4D47-A37A-9FC8B3ADE8F8}"/>
              </a:ext>
            </a:extLst>
          </p:cNvPr>
          <p:cNvSpPr txBox="1"/>
          <p:nvPr/>
        </p:nvSpPr>
        <p:spPr>
          <a:xfrm>
            <a:off x="297712" y="0"/>
            <a:ext cx="716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APPENDIX I – Questionnaire: Personal + Situational Factors</a:t>
            </a:r>
          </a:p>
        </p:txBody>
      </p:sp>
    </p:spTree>
    <p:extLst>
      <p:ext uri="{BB962C8B-B14F-4D97-AF65-F5344CB8AC3E}">
        <p14:creationId xmlns:p14="http://schemas.microsoft.com/office/powerpoint/2010/main" val="162591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5E7BAB-922C-426B-92C3-0DB43C84C2B1}"/>
              </a:ext>
            </a:extLst>
          </p:cNvPr>
          <p:cNvSpPr txBox="1"/>
          <p:nvPr/>
        </p:nvSpPr>
        <p:spPr>
          <a:xfrm>
            <a:off x="223284" y="0"/>
            <a:ext cx="666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APPENDIX II – Questionnaire: Dynamic Core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9FEC48-091C-45E2-9D4E-4B09EAEAE2FB}"/>
              </a:ext>
            </a:extLst>
          </p:cNvPr>
          <p:cNvSpPr txBox="1"/>
          <p:nvPr/>
        </p:nvSpPr>
        <p:spPr>
          <a:xfrm>
            <a:off x="223284" y="510363"/>
            <a:ext cx="88250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COGNITIVE APPRAISAL</a:t>
            </a:r>
            <a:r>
              <a:rPr lang="en-GB" sz="1100" dirty="0"/>
              <a:t> </a:t>
            </a:r>
            <a:r>
              <a:rPr lang="en-GB" sz="1100" b="1" dirty="0"/>
              <a:t>(Q1. – please elaborate)</a:t>
            </a:r>
            <a:endParaRPr lang="en-GB" sz="1100" dirty="0"/>
          </a:p>
          <a:p>
            <a:r>
              <a:rPr lang="en-GB" sz="1100" dirty="0"/>
              <a:t> What were your initial thoughts immediately after the injury took place? </a:t>
            </a:r>
          </a:p>
          <a:p>
            <a:r>
              <a:rPr lang="en-GB" sz="1100" dirty="0"/>
              <a:t> a) What did you tell yourself in order to cope with your injury?</a:t>
            </a:r>
          </a:p>
          <a:p>
            <a:r>
              <a:rPr lang="en-GB" sz="1100" dirty="0"/>
              <a:t> </a:t>
            </a:r>
            <a:r>
              <a:rPr lang="en-GB" sz="1100" b="1" dirty="0"/>
              <a:t>(Q2 – Q4)</a:t>
            </a:r>
            <a:endParaRPr lang="en-GB" sz="1100" dirty="0"/>
          </a:p>
          <a:p>
            <a:r>
              <a:rPr lang="en-GB" sz="1100" dirty="0"/>
              <a:t> Did you adjust your sporting goals post-injury?</a:t>
            </a:r>
          </a:p>
          <a:p>
            <a:r>
              <a:rPr lang="en-GB" sz="1100" dirty="0"/>
              <a:t> Did you feel a sense of loss or were you relieved to have a break from training?</a:t>
            </a:r>
          </a:p>
          <a:p>
            <a:r>
              <a:rPr lang="en-GB" sz="1100" dirty="0"/>
              <a:t> How long did you think it would take to heal?</a:t>
            </a:r>
          </a:p>
          <a:p>
            <a:endParaRPr lang="en-GB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D9E77-7042-44B4-B96B-75A2483392B3}"/>
              </a:ext>
            </a:extLst>
          </p:cNvPr>
          <p:cNvSpPr txBox="1"/>
          <p:nvPr/>
        </p:nvSpPr>
        <p:spPr>
          <a:xfrm>
            <a:off x="223284" y="1860698"/>
            <a:ext cx="850604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EMOTIONAL RESPONSE</a:t>
            </a:r>
            <a:r>
              <a:rPr lang="en-GB" sz="1100" dirty="0"/>
              <a:t> </a:t>
            </a:r>
            <a:r>
              <a:rPr lang="en-GB" sz="1100" b="1" dirty="0"/>
              <a:t>(Q1. Please elaborate)</a:t>
            </a:r>
            <a:endParaRPr lang="en-GB" sz="1100" dirty="0"/>
          </a:p>
          <a:p>
            <a:pPr lvl="0"/>
            <a:r>
              <a:rPr lang="en-GB" sz="1100" dirty="0"/>
              <a:t>How did you feel…</a:t>
            </a:r>
          </a:p>
          <a:p>
            <a:r>
              <a:rPr lang="en-GB" sz="1100" dirty="0"/>
              <a:t>Immediately after the injury? / Days after the injury? / Weeks after the injury?</a:t>
            </a:r>
          </a:p>
          <a:p>
            <a:r>
              <a:rPr lang="en-GB" sz="1100" b="1" dirty="0"/>
              <a:t>(Q2 – Q6)</a:t>
            </a:r>
            <a:endParaRPr lang="en-GB" sz="1100" dirty="0"/>
          </a:p>
          <a:p>
            <a:pPr lvl="0"/>
            <a:r>
              <a:rPr lang="en-GB" sz="1100" dirty="0"/>
              <a:t>How did you emotionally cope with your injury?</a:t>
            </a:r>
          </a:p>
          <a:p>
            <a:r>
              <a:rPr lang="en-GB" sz="1100" dirty="0"/>
              <a:t>Did you fear the unknown?</a:t>
            </a:r>
          </a:p>
          <a:p>
            <a:r>
              <a:rPr lang="en-GB" sz="1100" dirty="0"/>
              <a:t>Did you feel angry, tense or depressed?</a:t>
            </a:r>
          </a:p>
          <a:p>
            <a:r>
              <a:rPr lang="en-GB" sz="1100" dirty="0"/>
              <a:t>Did you feel frustrated and bored?</a:t>
            </a:r>
          </a:p>
          <a:p>
            <a:r>
              <a:rPr lang="en-GB" sz="1100" dirty="0"/>
              <a:t>Did you feel a sense of grief?</a:t>
            </a:r>
          </a:p>
          <a:p>
            <a:endParaRPr lang="en-GB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1E0EC5-5364-40AA-B4FF-0663E52D5199}"/>
              </a:ext>
            </a:extLst>
          </p:cNvPr>
          <p:cNvSpPr txBox="1"/>
          <p:nvPr/>
        </p:nvSpPr>
        <p:spPr>
          <a:xfrm>
            <a:off x="212651" y="3443783"/>
            <a:ext cx="832529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BEHAVIOURAL RESPONSE</a:t>
            </a:r>
            <a:r>
              <a:rPr lang="en-GB" sz="1100" dirty="0"/>
              <a:t> </a:t>
            </a:r>
            <a:r>
              <a:rPr lang="en-GB" sz="1100" b="1" dirty="0"/>
              <a:t>(Q1. Please elaborate)</a:t>
            </a:r>
            <a:endParaRPr lang="en-GB" sz="1100" dirty="0"/>
          </a:p>
          <a:p>
            <a:pPr lvl="0"/>
            <a:r>
              <a:rPr lang="en-GB" sz="1100" dirty="0"/>
              <a:t>How did you rehabilitate from this injury? What actions did you take to recover?</a:t>
            </a:r>
          </a:p>
          <a:p>
            <a:r>
              <a:rPr lang="en-GB" sz="1100" b="1" dirty="0"/>
              <a:t>(Q2 – Q6.)</a:t>
            </a:r>
            <a:endParaRPr lang="en-GB" sz="1100" dirty="0"/>
          </a:p>
          <a:p>
            <a:pPr lvl="0"/>
            <a:r>
              <a:rPr lang="en-GB" sz="1100" dirty="0"/>
              <a:t>Did you stick to your rehabilitation plan? Did you stay focussed on your rehab plan?</a:t>
            </a:r>
          </a:p>
          <a:p>
            <a:r>
              <a:rPr lang="en-GB" sz="1100" dirty="0"/>
              <a:t>Did you use social support or did you disuse social support?</a:t>
            </a:r>
          </a:p>
          <a:p>
            <a:r>
              <a:rPr lang="en-GB" sz="1100" dirty="0"/>
              <a:t>Did you engage in risk-taking behaviours? (e.g. training too early)</a:t>
            </a:r>
          </a:p>
          <a:p>
            <a:r>
              <a:rPr lang="en-GB" sz="1100" dirty="0"/>
              <a:t>How much effort and intensity did you put into rehabilitation?</a:t>
            </a:r>
          </a:p>
          <a:p>
            <a:r>
              <a:rPr lang="en-GB" sz="1100" dirty="0"/>
              <a:t>Did you pretend to be injured in order to escape responsibility at any point?</a:t>
            </a:r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960095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53231E7-9244-43B9-AC5F-E1ED4BF17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409522"/>
              </p:ext>
            </p:extLst>
          </p:nvPr>
        </p:nvGraphicFramePr>
        <p:xfrm>
          <a:off x="0" y="246183"/>
          <a:ext cx="9144000" cy="4946717"/>
        </p:xfrm>
        <a:graphic>
          <a:graphicData uri="http://schemas.openxmlformats.org/drawingml/2006/table">
            <a:tbl>
              <a:tblPr firstRow="1" firstCol="1" bandRow="1">
                <a:tableStyleId>{41FFCF41-A589-4467-B021-BB1E8AD17307}</a:tableStyleId>
              </a:tblPr>
              <a:tblGrid>
                <a:gridCol w="1010093">
                  <a:extLst>
                    <a:ext uri="{9D8B030D-6E8A-4147-A177-3AD203B41FA5}">
                      <a16:colId xmlns:a16="http://schemas.microsoft.com/office/drawing/2014/main" val="2296459543"/>
                    </a:ext>
                  </a:extLst>
                </a:gridCol>
                <a:gridCol w="2259467">
                  <a:extLst>
                    <a:ext uri="{9D8B030D-6E8A-4147-A177-3AD203B41FA5}">
                      <a16:colId xmlns:a16="http://schemas.microsoft.com/office/drawing/2014/main" val="1927946900"/>
                    </a:ext>
                  </a:extLst>
                </a:gridCol>
                <a:gridCol w="1398133">
                  <a:extLst>
                    <a:ext uri="{9D8B030D-6E8A-4147-A177-3AD203B41FA5}">
                      <a16:colId xmlns:a16="http://schemas.microsoft.com/office/drawing/2014/main" val="212837640"/>
                    </a:ext>
                  </a:extLst>
                </a:gridCol>
                <a:gridCol w="2169042">
                  <a:extLst>
                    <a:ext uri="{9D8B030D-6E8A-4147-A177-3AD203B41FA5}">
                      <a16:colId xmlns:a16="http://schemas.microsoft.com/office/drawing/2014/main" val="432411175"/>
                    </a:ext>
                  </a:extLst>
                </a:gridCol>
                <a:gridCol w="2307265">
                  <a:extLst>
                    <a:ext uri="{9D8B030D-6E8A-4147-A177-3AD203B41FA5}">
                      <a16:colId xmlns:a16="http://schemas.microsoft.com/office/drawing/2014/main" val="2855710949"/>
                    </a:ext>
                  </a:extLst>
                </a:gridCol>
              </a:tblGrid>
              <a:tr h="15499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COGNITIVE APPRAISAL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69" marR="4206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69" marR="42069" marT="0" marB="0"/>
                </a:tc>
                <a:extLst>
                  <a:ext uri="{0D108BD9-81ED-4DB2-BD59-A6C34878D82A}">
                    <a16:rowId xmlns:a16="http://schemas.microsoft.com/office/drawing/2014/main" val="3161450294"/>
                  </a:ext>
                </a:extLst>
              </a:tr>
              <a:tr h="154990">
                <a:tc gridSpan="5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</a:rPr>
                        <a:t>OVERARCHING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69" marR="4206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69" marR="42069" marT="0" marB="0"/>
                </a:tc>
                <a:extLst>
                  <a:ext uri="{0D108BD9-81ED-4DB2-BD59-A6C34878D82A}">
                    <a16:rowId xmlns:a16="http://schemas.microsoft.com/office/drawing/2014/main" val="1032317957"/>
                  </a:ext>
                </a:extLst>
              </a:tr>
              <a:tr h="970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Initial thoughts after injury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69" marR="42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Frustrated, embarrassed in front of large crowd. Disappointed after training so hard – previously excited about playing in varsity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69" marR="42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highlight>
                            <a:srgbClr val="FFFF00"/>
                          </a:highlight>
                        </a:rPr>
                        <a:t>Upset, angry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69" marR="42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Fuck, I’ve just torn my shoulder! That’s going to need surgery and I’m going to be out of action for 6 months. </a:t>
                      </a:r>
                      <a:r>
                        <a:rPr lang="en-GB" sz="1100">
                          <a:effectLst/>
                          <a:highlight>
                            <a:srgbClr val="FFFF00"/>
                          </a:highlight>
                        </a:rPr>
                        <a:t>Angry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69" marR="42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FF00FF"/>
                          </a:highlight>
                        </a:rPr>
                        <a:t>I was sure that I would recover. Doctors in Ireland told me to cancel all my gigs for the year and that it would be a long time till I walked again, never mind train, but I didn’t accept that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69" marR="42069" marT="0" marB="0"/>
                </a:tc>
                <a:extLst>
                  <a:ext uri="{0D108BD9-81ED-4DB2-BD59-A6C34878D82A}">
                    <a16:rowId xmlns:a16="http://schemas.microsoft.com/office/drawing/2014/main" val="1986544787"/>
                  </a:ext>
                </a:extLst>
              </a:tr>
              <a:tr h="807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What did you tell yourself in order to cope?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69" marR="42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Wasn’t the end of the world, </a:t>
                      </a:r>
                      <a:r>
                        <a:rPr lang="en-GB" sz="1100" dirty="0">
                          <a:effectLst/>
                          <a:highlight>
                            <a:srgbClr val="FFFF00"/>
                          </a:highlight>
                        </a:rPr>
                        <a:t>I could definitely come back from this.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>
                          <a:effectLst/>
                          <a:highlight>
                            <a:srgbClr val="00FFFF"/>
                          </a:highlight>
                        </a:rPr>
                        <a:t>Hard work and determination</a:t>
                      </a:r>
                      <a:r>
                        <a:rPr lang="en-GB" sz="1100" dirty="0">
                          <a:effectLst/>
                        </a:rPr>
                        <a:t> were two key words I kept repeating to myself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69" marR="42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highlight>
                            <a:srgbClr val="FFFF00"/>
                          </a:highlight>
                        </a:rPr>
                        <a:t>That it will all be sorted out eventually</a:t>
                      </a:r>
                      <a:r>
                        <a:rPr lang="en-GB" sz="1100" dirty="0">
                          <a:effectLst/>
                        </a:rPr>
                        <a:t> and then I can play netball again </a:t>
                      </a:r>
                      <a:r>
                        <a:rPr lang="en-GB" sz="1100" dirty="0">
                          <a:effectLst/>
                          <a:highlight>
                            <a:srgbClr val="00FFFF"/>
                          </a:highlight>
                        </a:rPr>
                        <a:t>if I do my physio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69" marR="42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I had been there many times before but it was still a struggle. </a:t>
                      </a:r>
                      <a:br>
                        <a:rPr lang="en-GB" sz="1100" dirty="0">
                          <a:effectLst/>
                        </a:rPr>
                      </a:br>
                      <a:r>
                        <a:rPr lang="en-GB" sz="1100" dirty="0">
                          <a:effectLst/>
                          <a:highlight>
                            <a:srgbClr val="00FFFF"/>
                          </a:highlight>
                        </a:rPr>
                        <a:t>Focused on rehab</a:t>
                      </a:r>
                      <a:r>
                        <a:rPr lang="en-GB" sz="1100" dirty="0">
                          <a:effectLst/>
                        </a:rPr>
                        <a:t> and kept rest of body supple / conditioned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69" marR="42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Tried to accept where I was at. </a:t>
                      </a:r>
                      <a:r>
                        <a:rPr lang="en-GB" sz="1100" dirty="0">
                          <a:effectLst/>
                          <a:highlight>
                            <a:srgbClr val="FF00FF"/>
                          </a:highlight>
                        </a:rPr>
                        <a:t>Accepted everything happens for a reason.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>
                          <a:effectLst/>
                          <a:highlight>
                            <a:srgbClr val="00FFFF"/>
                          </a:highlight>
                        </a:rPr>
                        <a:t>Concentrated on getting better.</a:t>
                      </a:r>
                      <a:r>
                        <a:rPr lang="en-GB" sz="1100" dirty="0">
                          <a:effectLst/>
                        </a:rPr>
                        <a:t> Set goals for walking, training and performing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69" marR="42069" marT="0" marB="0"/>
                </a:tc>
                <a:extLst>
                  <a:ext uri="{0D108BD9-81ED-4DB2-BD59-A6C34878D82A}">
                    <a16:rowId xmlns:a16="http://schemas.microsoft.com/office/drawing/2014/main" val="2950788536"/>
                  </a:ext>
                </a:extLst>
              </a:tr>
              <a:tr h="154990">
                <a:tc gridSpan="5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</a:rPr>
                        <a:t>PROMPTS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69" marR="4206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69" marR="42069" marT="0" marB="0"/>
                </a:tc>
                <a:extLst>
                  <a:ext uri="{0D108BD9-81ED-4DB2-BD59-A6C34878D82A}">
                    <a16:rowId xmlns:a16="http://schemas.microsoft.com/office/drawing/2014/main" val="1968572017"/>
                  </a:ext>
                </a:extLst>
              </a:tr>
              <a:tr h="653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Adjust sporting goals post-injury?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69" marR="42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FFFF00"/>
                          </a:highlight>
                        </a:rPr>
                        <a:t>Kept adjusting based on rehab progress.</a:t>
                      </a:r>
                      <a:r>
                        <a:rPr lang="en-GB" sz="110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Aim: to play netball again</a:t>
                      </a:r>
                      <a:br>
                        <a:rPr lang="en-GB" sz="1100">
                          <a:effectLst/>
                        </a:rPr>
                      </a:br>
                      <a:r>
                        <a:rPr lang="en-GB" sz="1100">
                          <a:effectLst/>
                        </a:rPr>
                        <a:t>small goals set to work toward this</a:t>
                      </a:r>
                      <a:endParaRPr lang="en-GB" sz="1100"/>
                    </a:p>
                  </a:txBody>
                  <a:tcPr marL="42069" marR="42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highlight>
                            <a:srgbClr val="00FFFF"/>
                          </a:highlight>
                        </a:rPr>
                        <a:t>No – kept goals the same for when I returned to netball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69" marR="42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highlight>
                            <a:srgbClr val="00FFFF"/>
                          </a:highlight>
                        </a:rPr>
                        <a:t>I have been adjusting goals since I broke my neck age 25, so just glad to be doing anything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69" marR="42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Don’t think so - </a:t>
                      </a:r>
                      <a:r>
                        <a:rPr lang="en-GB" sz="1100">
                          <a:effectLst/>
                          <a:highlight>
                            <a:srgbClr val="FFFF00"/>
                          </a:highlight>
                        </a:rPr>
                        <a:t>Set goals for walking, training and performing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69" marR="42069" marT="0" marB="0"/>
                </a:tc>
                <a:extLst>
                  <a:ext uri="{0D108BD9-81ED-4DB2-BD59-A6C34878D82A}">
                    <a16:rowId xmlns:a16="http://schemas.microsoft.com/office/drawing/2014/main" val="4189784088"/>
                  </a:ext>
                </a:extLst>
              </a:tr>
              <a:tr h="807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Sense of loss or relief?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69" marR="42069" marT="0" marB="0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Quite </a:t>
                      </a:r>
                      <a:r>
                        <a:rPr lang="en-GB" sz="1100">
                          <a:effectLst/>
                          <a:highlight>
                            <a:srgbClr val="FFFF00"/>
                          </a:highlight>
                        </a:rPr>
                        <a:t>lost</a:t>
                      </a:r>
                      <a:r>
                        <a:rPr lang="en-GB" sz="1100">
                          <a:effectLst/>
                        </a:rPr>
                        <a:t>, </a:t>
                      </a:r>
                      <a:r>
                        <a:rPr lang="en-GB" sz="1100">
                          <a:effectLst/>
                          <a:highlight>
                            <a:srgbClr val="FF00FF"/>
                          </a:highlight>
                        </a:rPr>
                        <a:t>went to every training session, hard sitting on side-lines, overwhelming and frustrating not being able to even run</a:t>
                      </a:r>
                      <a:endParaRPr lang="en-GB" sz="1100"/>
                    </a:p>
                  </a:txBody>
                  <a:tcPr marL="42069" marR="42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Huge sense of </a:t>
                      </a:r>
                      <a:r>
                        <a:rPr lang="en-GB" sz="1100" dirty="0">
                          <a:effectLst/>
                          <a:highlight>
                            <a:srgbClr val="FFFF00"/>
                          </a:highlight>
                        </a:rPr>
                        <a:t>loss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69" marR="42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Both. Generally an injury is from overdoing it so always a sense of relief to get a break. </a:t>
                      </a:r>
                      <a:br>
                        <a:rPr lang="en-GB" sz="1100">
                          <a:effectLst/>
                        </a:rPr>
                      </a:br>
                      <a:r>
                        <a:rPr lang="en-GB" sz="1100">
                          <a:effectLst/>
                        </a:rPr>
                        <a:t>But sense of </a:t>
                      </a:r>
                      <a:r>
                        <a:rPr lang="en-GB" sz="1100">
                          <a:effectLst/>
                          <a:highlight>
                            <a:srgbClr val="FFFF00"/>
                          </a:highlight>
                        </a:rPr>
                        <a:t>loss</a:t>
                      </a:r>
                      <a:r>
                        <a:rPr lang="en-GB" sz="1100">
                          <a:effectLst/>
                        </a:rPr>
                        <a:t> of the tricks you can no longer do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69" marR="42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FF00FF"/>
                          </a:highlight>
                        </a:rPr>
                        <a:t>Missed</a:t>
                      </a:r>
                      <a:r>
                        <a:rPr lang="en-GB" sz="1100">
                          <a:effectLst/>
                        </a:rPr>
                        <a:t> training – focused on rehab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69" marR="42069" marT="0" marB="0"/>
                </a:tc>
                <a:extLst>
                  <a:ext uri="{0D108BD9-81ED-4DB2-BD59-A6C34878D82A}">
                    <a16:rowId xmlns:a16="http://schemas.microsoft.com/office/drawing/2014/main" val="1015721190"/>
                  </a:ext>
                </a:extLst>
              </a:tr>
              <a:tr h="807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How long did you think it would take to heal?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69" marR="42069" marT="0" marB="0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Initially told it would take 3 – 4 months – believed this advice - but </a:t>
                      </a:r>
                      <a:r>
                        <a:rPr lang="en-GB" sz="1100" dirty="0">
                          <a:effectLst/>
                          <a:highlight>
                            <a:srgbClr val="FF00FF"/>
                          </a:highlight>
                        </a:rPr>
                        <a:t>recovery was slower.</a:t>
                      </a:r>
                      <a:r>
                        <a:rPr lang="en-GB" sz="1100" dirty="0">
                          <a:effectLst/>
                        </a:rPr>
                        <a:t> Took one month to get diagnosis.</a:t>
                      </a:r>
                      <a:endParaRPr lang="en-GB" sz="1100" dirty="0"/>
                    </a:p>
                  </a:txBody>
                  <a:tcPr marL="42069" marR="42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12 months post-op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69" marR="42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highlight>
                            <a:srgbClr val="FF00FF"/>
                          </a:highlight>
                        </a:rPr>
                        <a:t>At least 2 years, if ever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69" marR="42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highlight>
                            <a:srgbClr val="FF00FF"/>
                          </a:highlight>
                        </a:rPr>
                        <a:t>Wasn’t sure, but had injuries before and always pushed through them quicker than doctors prediction. Set myself goal of March 2018 training after surgery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69" marR="42069" marT="0" marB="0"/>
                </a:tc>
                <a:extLst>
                  <a:ext uri="{0D108BD9-81ED-4DB2-BD59-A6C34878D82A}">
                    <a16:rowId xmlns:a16="http://schemas.microsoft.com/office/drawing/2014/main" val="60026846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DB79A2A-12CA-4775-B320-365A9AB76D12}"/>
              </a:ext>
            </a:extLst>
          </p:cNvPr>
          <p:cNvSpPr txBox="1"/>
          <p:nvPr/>
        </p:nvSpPr>
        <p:spPr>
          <a:xfrm>
            <a:off x="318977" y="0"/>
            <a:ext cx="8420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APPENDIX III – Example Analysis</a:t>
            </a:r>
          </a:p>
        </p:txBody>
      </p:sp>
    </p:spTree>
    <p:extLst>
      <p:ext uri="{BB962C8B-B14F-4D97-AF65-F5344CB8AC3E}">
        <p14:creationId xmlns:p14="http://schemas.microsoft.com/office/powerpoint/2010/main" val="1596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2854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rgbClr val="000000"/>
                </a:solidFill>
                <a:latin typeface="+mn-lt"/>
              </a:rPr>
              <a:t>Introduction</a:t>
            </a:r>
            <a:endParaRPr sz="3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311700" y="2837550"/>
            <a:ext cx="8520600" cy="21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 dirty="0">
              <a:solidFill>
                <a:srgbClr val="595959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3" name="Picture 2" descr="A picture containing person, sport, woman&#10;&#10;Description automatically generated">
            <a:extLst>
              <a:ext uri="{FF2B5EF4-FFF2-40B4-BE49-F238E27FC236}">
                <a16:creationId xmlns:a16="http://schemas.microsoft.com/office/drawing/2014/main" id="{21B88152-4CFD-400B-8B13-2EA6CE063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51" y="1099870"/>
            <a:ext cx="3469418" cy="233963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 descr="A picture containing sitting, person, indoor, ground&#10;&#10;Description automatically generated">
            <a:extLst>
              <a:ext uri="{FF2B5EF4-FFF2-40B4-BE49-F238E27FC236}">
                <a16:creationId xmlns:a16="http://schemas.microsoft.com/office/drawing/2014/main" id="{BE5E25CD-995B-461F-B8BB-994AC00CD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426" y="2173015"/>
            <a:ext cx="3469417" cy="231475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130875" y="93500"/>
            <a:ext cx="8904300" cy="49675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200" dirty="0">
                <a:solidFill>
                  <a:srgbClr val="595959"/>
                </a:solidFill>
                <a:latin typeface="Amatic SC"/>
                <a:ea typeface="Amatic SC"/>
                <a:cs typeface="Amatic SC"/>
                <a:sym typeface="Amatic SC"/>
              </a:rPr>
            </a:br>
            <a:r>
              <a:rPr lang="en-GB" sz="3000" b="1" dirty="0">
                <a:solidFill>
                  <a:srgbClr val="000000"/>
                </a:solidFill>
                <a:ea typeface="Amatic SC"/>
                <a:cs typeface="Amatic SC"/>
                <a:sym typeface="Amatic SC"/>
              </a:rPr>
              <a:t>The Anderson and Williams </a:t>
            </a:r>
            <a:br>
              <a:rPr lang="en-GB" sz="3000" b="1" dirty="0">
                <a:solidFill>
                  <a:srgbClr val="000000"/>
                </a:solidFill>
                <a:ea typeface="Amatic SC"/>
                <a:cs typeface="Amatic SC"/>
                <a:sym typeface="Amatic SC"/>
              </a:rPr>
            </a:br>
            <a:r>
              <a:rPr lang="en-GB" sz="3000" b="1" dirty="0">
                <a:solidFill>
                  <a:srgbClr val="000000"/>
                </a:solidFill>
                <a:ea typeface="Amatic SC"/>
                <a:cs typeface="Amatic SC"/>
                <a:sym typeface="Amatic SC"/>
              </a:rPr>
              <a:t>(1988) Pre-injury Model</a:t>
            </a:r>
            <a:endParaRPr sz="3000" b="1" dirty="0">
              <a:solidFill>
                <a:srgbClr val="000000"/>
              </a:solidFill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595959"/>
              </a:solidFill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595959"/>
              </a:solidFill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br>
              <a:rPr lang="en-GB" sz="1200" dirty="0">
                <a:solidFill>
                  <a:srgbClr val="595959"/>
                </a:solidFill>
                <a:ea typeface="Amatic SC"/>
                <a:cs typeface="Amatic SC"/>
                <a:sym typeface="Amatic SC"/>
              </a:rPr>
            </a:br>
            <a:endParaRPr sz="1200" dirty="0">
              <a:solidFill>
                <a:srgbClr val="595959"/>
              </a:solidFill>
              <a:ea typeface="Amatic SC"/>
              <a:cs typeface="Amatic SC"/>
              <a:sym typeface="Amatic SC"/>
            </a:endParaRPr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endParaRPr lang="en-GB" sz="2400" b="1" u="sng" dirty="0">
              <a:solidFill>
                <a:srgbClr val="000000"/>
              </a:solidFill>
              <a:ea typeface="Amatic SC"/>
              <a:cs typeface="Amatic SC"/>
              <a:sym typeface="Amatic SC"/>
            </a:endParaRPr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endParaRPr lang="en-GB" sz="2400" b="1" u="sng" dirty="0">
              <a:solidFill>
                <a:srgbClr val="000000"/>
              </a:solidFill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dirty="0">
              <a:solidFill>
                <a:srgbClr val="595959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2744" y="1297172"/>
            <a:ext cx="6677247" cy="3583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645" y="0"/>
            <a:ext cx="433771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109870" y="238308"/>
            <a:ext cx="4251300" cy="42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GB" sz="2400" b="1" u="sng" dirty="0">
              <a:ea typeface="Amatic SC"/>
              <a:cs typeface="Amatic SC"/>
              <a:sym typeface="Amatic S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GB" sz="2400" b="1" u="sng" dirty="0">
              <a:ea typeface="Amatic SC"/>
              <a:cs typeface="Amatic SC"/>
              <a:sym typeface="Amatic S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 b="1" dirty="0">
                <a:ea typeface="Amatic SC"/>
                <a:cs typeface="Amatic SC"/>
                <a:sym typeface="Amatic SC"/>
              </a:rPr>
              <a:t>An Integrated Model of Response to Sport Injury: Psychological and Sociological Dynamics</a:t>
            </a:r>
            <a:endParaRPr sz="2400" b="1" dirty="0">
              <a:ea typeface="Amatic SC"/>
              <a:cs typeface="Amatic SC"/>
              <a:sym typeface="Amatic S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b="1" dirty="0">
                <a:ea typeface="Amatic SC"/>
                <a:cs typeface="Amatic SC"/>
                <a:sym typeface="Amatic SC"/>
              </a:rPr>
              <a:t>Wiese-</a:t>
            </a:r>
            <a:r>
              <a:rPr lang="en-GB" b="1" dirty="0" err="1">
                <a:ea typeface="Amatic SC"/>
                <a:cs typeface="Amatic SC"/>
                <a:sym typeface="Amatic SC"/>
              </a:rPr>
              <a:t>Bjornstal</a:t>
            </a:r>
            <a:r>
              <a:rPr lang="en-GB" b="1" dirty="0">
                <a:ea typeface="Amatic SC"/>
                <a:cs typeface="Amatic SC"/>
                <a:sym typeface="Amatic SC"/>
              </a:rPr>
              <a:t> et al, 1998</a:t>
            </a:r>
            <a:br>
              <a:rPr lang="en-GB" sz="1800" b="1" dirty="0">
                <a:ea typeface="Amatic SC"/>
                <a:cs typeface="Amatic SC"/>
                <a:sym typeface="Amatic SC"/>
              </a:rPr>
            </a:br>
            <a:endParaRPr sz="1800" dirty="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1881611" y="171449"/>
            <a:ext cx="50643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latin typeface="+mn-lt"/>
              </a:rPr>
              <a:t>Recovery Outcome</a:t>
            </a:r>
            <a:endParaRPr sz="3600" b="1" dirty="0">
              <a:latin typeface="+mn-lt"/>
            </a:endParaRPr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3094076" y="1244154"/>
            <a:ext cx="2796361" cy="23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-233916" y="873246"/>
            <a:ext cx="3179135" cy="14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 dirty="0">
                <a:solidFill>
                  <a:schemeClr val="accent2">
                    <a:lumMod val="75000"/>
                  </a:schemeClr>
                </a:solidFill>
                <a:ea typeface="Amatic SC"/>
                <a:cs typeface="Amatic SC"/>
                <a:sym typeface="Amatic SC"/>
              </a:rPr>
              <a:t>Positive</a:t>
            </a:r>
            <a:r>
              <a:rPr lang="en-GB" sz="1800" b="1" u="sng" dirty="0">
                <a:ea typeface="Amatic SC"/>
                <a:cs typeface="Amatic SC"/>
                <a:sym typeface="Amatic SC"/>
              </a:rPr>
              <a:t> Outcome:</a:t>
            </a:r>
            <a:endParaRPr sz="1800" b="1" u="sng" dirty="0">
              <a:ea typeface="Amatic SC"/>
              <a:cs typeface="Amatic SC"/>
              <a:sym typeface="Amatic SC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 b="1" dirty="0">
                <a:latin typeface="Curlz MT" panose="04040404050702020202" pitchFamily="82" charset="0"/>
                <a:ea typeface="Amatic SC"/>
                <a:cs typeface="Amatic SC"/>
                <a:sym typeface="Amatic SC"/>
              </a:rPr>
              <a:t>SPIRAL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Curlz MT" panose="04040404050702020202" pitchFamily="82" charset="0"/>
                <a:ea typeface="Amatic SC"/>
                <a:cs typeface="Amatic SC"/>
                <a:sym typeface="Amatic SC"/>
              </a:rPr>
              <a:t>UP</a:t>
            </a:r>
            <a:r>
              <a:rPr lang="en-GB" sz="2400" b="1" dirty="0">
                <a:latin typeface="Curlz MT" panose="04040404050702020202" pitchFamily="82" charset="0"/>
                <a:ea typeface="Amatic SC"/>
                <a:cs typeface="Amatic SC"/>
                <a:sym typeface="Amatic SC"/>
              </a:rPr>
              <a:t>WARDS</a:t>
            </a:r>
            <a:endParaRPr sz="2400" b="1" dirty="0">
              <a:latin typeface="Curlz MT" panose="04040404050702020202" pitchFamily="82" charset="0"/>
              <a:ea typeface="Amatic SC"/>
              <a:cs typeface="Amatic SC"/>
              <a:sym typeface="Amatic SC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5061098" y="3379262"/>
            <a:ext cx="4082902" cy="18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 dirty="0">
                <a:solidFill>
                  <a:srgbClr val="C00000"/>
                </a:solidFill>
                <a:ea typeface="Amatic SC"/>
                <a:cs typeface="Amatic SC"/>
                <a:sym typeface="Amatic SC"/>
              </a:rPr>
              <a:t>Negative </a:t>
            </a:r>
            <a:r>
              <a:rPr lang="en-GB" sz="1800" b="1" u="sng" dirty="0">
                <a:ea typeface="Amatic SC"/>
                <a:cs typeface="Amatic SC"/>
                <a:sym typeface="Amatic SC"/>
              </a:rPr>
              <a:t>Outcome:</a:t>
            </a:r>
            <a:endParaRPr sz="1800" b="1" u="sng" dirty="0">
              <a:ea typeface="Amatic SC"/>
              <a:cs typeface="Amatic SC"/>
              <a:sym typeface="Amatic SC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 b="1" dirty="0">
                <a:latin typeface="Curlz MT" panose="04040404050702020202" pitchFamily="82" charset="0"/>
                <a:ea typeface="Amatic SC"/>
                <a:cs typeface="Amatic SC"/>
                <a:sym typeface="Amatic SC"/>
              </a:rPr>
              <a:t>SPIRAL </a:t>
            </a:r>
            <a:r>
              <a:rPr lang="en-GB" sz="2400" b="1" dirty="0">
                <a:solidFill>
                  <a:srgbClr val="C00000"/>
                </a:solidFill>
                <a:latin typeface="Curlz MT" panose="04040404050702020202" pitchFamily="82" charset="0"/>
                <a:ea typeface="Amatic SC"/>
                <a:cs typeface="Amatic SC"/>
                <a:sym typeface="Amatic SC"/>
              </a:rPr>
              <a:t>DOWN</a:t>
            </a:r>
            <a:r>
              <a:rPr lang="en-GB" sz="2400" b="1" dirty="0">
                <a:latin typeface="Curlz MT" panose="04040404050702020202" pitchFamily="82" charset="0"/>
                <a:ea typeface="Amatic SC"/>
                <a:cs typeface="Amatic SC"/>
                <a:sym typeface="Amatic SC"/>
              </a:rPr>
              <a:t>WARDS</a:t>
            </a:r>
            <a:endParaRPr sz="2400" b="1" dirty="0">
              <a:latin typeface="Curlz MT" panose="04040404050702020202" pitchFamily="82" charset="0"/>
              <a:ea typeface="Amatic SC"/>
              <a:cs typeface="Amatic SC"/>
              <a:sym typeface="Amatic S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1C5B21-9748-44A6-93FE-76B88462E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0" y="1273715"/>
            <a:ext cx="2057400" cy="22193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4535E5-FB22-4E3B-8F1E-D5D19F0049FE}"/>
              </a:ext>
            </a:extLst>
          </p:cNvPr>
          <p:cNvSpPr/>
          <p:nvPr/>
        </p:nvSpPr>
        <p:spPr>
          <a:xfrm>
            <a:off x="3540031" y="3345028"/>
            <a:ext cx="2057400" cy="1717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BBEA58-6BAA-4848-AFAA-1BBEFDBCB56E}"/>
              </a:ext>
            </a:extLst>
          </p:cNvPr>
          <p:cNvSpPr txBox="1"/>
          <p:nvPr/>
        </p:nvSpPr>
        <p:spPr>
          <a:xfrm>
            <a:off x="395475" y="2550491"/>
            <a:ext cx="23391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BEHAVIOURAL</a:t>
            </a:r>
          </a:p>
          <a:p>
            <a:endParaRPr lang="en-GB" dirty="0"/>
          </a:p>
          <a:p>
            <a:endParaRPr lang="en-GB" dirty="0"/>
          </a:p>
          <a:p>
            <a:pPr algn="ctr"/>
            <a:r>
              <a:rPr lang="en-GB" dirty="0"/>
              <a:t>EMOTIONAL</a:t>
            </a:r>
          </a:p>
          <a:p>
            <a:endParaRPr lang="en-GB" dirty="0"/>
          </a:p>
          <a:p>
            <a:endParaRPr lang="en-GB" dirty="0"/>
          </a:p>
          <a:p>
            <a:pPr algn="ctr"/>
            <a:r>
              <a:rPr lang="en-GB" dirty="0"/>
              <a:t>COGNITIVE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C105AD-396B-45CE-B2F0-3A10E9043087}"/>
              </a:ext>
            </a:extLst>
          </p:cNvPr>
          <p:cNvSpPr txBox="1"/>
          <p:nvPr/>
        </p:nvSpPr>
        <p:spPr>
          <a:xfrm>
            <a:off x="6475228" y="833188"/>
            <a:ext cx="21584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COGNITIVE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EMOTIONAL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BEHAVIOURAL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14E37D2-0157-4459-A400-239614CB0E8E}"/>
              </a:ext>
            </a:extLst>
          </p:cNvPr>
          <p:cNvSpPr/>
          <p:nvPr/>
        </p:nvSpPr>
        <p:spPr>
          <a:xfrm>
            <a:off x="7395135" y="1244154"/>
            <a:ext cx="228409" cy="34009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DAB508EA-32AA-4589-BA26-E0664E95DFA5}"/>
              </a:ext>
            </a:extLst>
          </p:cNvPr>
          <p:cNvSpPr/>
          <p:nvPr/>
        </p:nvSpPr>
        <p:spPr>
          <a:xfrm>
            <a:off x="7395135" y="2147617"/>
            <a:ext cx="228409" cy="34009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E213A7A5-9544-4921-B303-63BAB6BDD0D5}"/>
              </a:ext>
            </a:extLst>
          </p:cNvPr>
          <p:cNvSpPr/>
          <p:nvPr/>
        </p:nvSpPr>
        <p:spPr>
          <a:xfrm>
            <a:off x="1361789" y="2911398"/>
            <a:ext cx="203267" cy="3809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8A838730-F454-48D6-98A8-28218CE4D540}"/>
              </a:ext>
            </a:extLst>
          </p:cNvPr>
          <p:cNvSpPr/>
          <p:nvPr/>
        </p:nvSpPr>
        <p:spPr>
          <a:xfrm>
            <a:off x="1363859" y="3721938"/>
            <a:ext cx="203267" cy="3809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42212-ED56-4622-8543-218482D1B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1448630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15000"/>
              </a:lnSpc>
              <a:spcBef>
                <a:spcPts val="1600"/>
              </a:spcBef>
            </a:pPr>
            <a:r>
              <a:rPr lang="en-GB" sz="4000" b="1" dirty="0">
                <a:latin typeface="+mn-lt"/>
                <a:ea typeface="Amatic SC"/>
                <a:cs typeface="Amatic SC"/>
                <a:sym typeface="Amatic SC"/>
              </a:rPr>
              <a:t>Research Question</a:t>
            </a:r>
            <a:br>
              <a:rPr lang="en-GB" sz="2200" b="1" dirty="0">
                <a:ea typeface="Amatic SC"/>
                <a:cs typeface="Amatic SC"/>
                <a:sym typeface="Amatic SC"/>
              </a:rPr>
            </a:br>
            <a:r>
              <a:rPr lang="en-GB" sz="2200" b="1" dirty="0">
                <a:ea typeface="Amatic SC"/>
                <a:cs typeface="Amatic SC"/>
                <a:sym typeface="Amatic SC"/>
              </a:rPr>
              <a:t>Is the integrated model an effective tool in understanding the factors that affect sport-injury recovery across diverse sport types?</a:t>
            </a:r>
            <a:br>
              <a:rPr lang="en-GB" sz="3600" b="1" u="sng" dirty="0">
                <a:ea typeface="Amatic SC"/>
                <a:cs typeface="Amatic SC"/>
                <a:sym typeface="Amatic SC"/>
              </a:rPr>
            </a:br>
            <a:endParaRPr lang="en-GB" dirty="0"/>
          </a:p>
        </p:txBody>
      </p:sp>
      <p:pic>
        <p:nvPicPr>
          <p:cNvPr id="5" name="Google Shape;65;p14">
            <a:extLst>
              <a:ext uri="{FF2B5EF4-FFF2-40B4-BE49-F238E27FC236}">
                <a16:creationId xmlns:a16="http://schemas.microsoft.com/office/drawing/2014/main" id="{13CE4617-BFE5-4295-B751-5ECD4418D572}"/>
              </a:ext>
            </a:extLst>
          </p:cNvPr>
          <p:cNvPicPr preferRelativeResize="0">
            <a:picLocks noGrp="1"/>
          </p:cNvPicPr>
          <p:nvPr>
            <p:ph sz="half"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00190" y="1797585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585303-1E4A-4776-B85C-8C3F774746EA}"/>
              </a:ext>
            </a:extLst>
          </p:cNvPr>
          <p:cNvSpPr txBox="1"/>
          <p:nvPr/>
        </p:nvSpPr>
        <p:spPr>
          <a:xfrm>
            <a:off x="786809" y="4157330"/>
            <a:ext cx="3391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Elite Aerial Circus Performance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CD531-5613-479C-B559-53135436FBA0}"/>
              </a:ext>
            </a:extLst>
          </p:cNvPr>
          <p:cNvSpPr txBox="1"/>
          <p:nvPr/>
        </p:nvSpPr>
        <p:spPr>
          <a:xfrm>
            <a:off x="4646428" y="4157330"/>
            <a:ext cx="3391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Collegiate Level netball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4993599-AEE5-4BB3-9B12-8AC0CF8F3B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5404" y="1797585"/>
            <a:ext cx="2840334" cy="2127509"/>
          </a:xfrm>
        </p:spPr>
      </p:pic>
    </p:spTree>
    <p:extLst>
      <p:ext uri="{BB962C8B-B14F-4D97-AF65-F5344CB8AC3E}">
        <p14:creationId xmlns:p14="http://schemas.microsoft.com/office/powerpoint/2010/main" val="2129008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591972" y="134171"/>
            <a:ext cx="3622347" cy="6632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000000"/>
                </a:solidFill>
                <a:latin typeface="+mn-lt"/>
              </a:rPr>
              <a:t>Questionnaire Design</a:t>
            </a:r>
            <a:endParaRPr sz="30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234291" y="797442"/>
            <a:ext cx="4337710" cy="40532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spcBef>
                <a:spcPts val="1600"/>
              </a:spcBef>
              <a:spcAft>
                <a:spcPts val="1600"/>
              </a:spcAft>
            </a:pPr>
            <a:r>
              <a:rPr lang="en-GB" sz="2000" dirty="0">
                <a:solidFill>
                  <a:srgbClr val="000000"/>
                </a:solidFill>
                <a:ea typeface="Amatic SC"/>
                <a:cs typeface="Amatic SC"/>
                <a:sym typeface="Amatic SC"/>
              </a:rPr>
              <a:t>PERSONAL FACTORS</a:t>
            </a:r>
          </a:p>
          <a:p>
            <a:pPr marL="342900">
              <a:spcBef>
                <a:spcPts val="1600"/>
              </a:spcBef>
              <a:spcAft>
                <a:spcPts val="1600"/>
              </a:spcAft>
            </a:pPr>
            <a:r>
              <a:rPr lang="en-GB" sz="2000" dirty="0">
                <a:solidFill>
                  <a:srgbClr val="000000"/>
                </a:solidFill>
                <a:ea typeface="Amatic SC"/>
                <a:cs typeface="Amatic SC"/>
                <a:sym typeface="Amatic SC"/>
              </a:rPr>
              <a:t>SITUATIONAL FACTORS</a:t>
            </a:r>
            <a:br>
              <a:rPr lang="en-GB" sz="2000" dirty="0">
                <a:solidFill>
                  <a:srgbClr val="000000"/>
                </a:solidFill>
                <a:ea typeface="Amatic SC"/>
                <a:cs typeface="Amatic SC"/>
                <a:sym typeface="Amatic SC"/>
              </a:rPr>
            </a:br>
            <a:br>
              <a:rPr lang="en-GB" sz="2000" dirty="0">
                <a:solidFill>
                  <a:srgbClr val="000000"/>
                </a:solidFill>
                <a:ea typeface="Amatic SC"/>
                <a:cs typeface="Amatic SC"/>
                <a:sym typeface="Amatic SC"/>
              </a:rPr>
            </a:br>
            <a:endParaRPr lang="en-GB" sz="2000" dirty="0">
              <a:solidFill>
                <a:srgbClr val="000000"/>
              </a:solidFill>
              <a:ea typeface="Amatic SC"/>
              <a:cs typeface="Amatic SC"/>
              <a:sym typeface="Amatic SC"/>
            </a:endParaRPr>
          </a:p>
          <a:p>
            <a:pPr marL="0" indent="0" algn="ctr">
              <a:spcBef>
                <a:spcPts val="1600"/>
              </a:spcBef>
              <a:spcAft>
                <a:spcPts val="1600"/>
              </a:spcAft>
              <a:buNone/>
            </a:pPr>
            <a:br>
              <a:rPr lang="en-GB" sz="2000" dirty="0">
                <a:solidFill>
                  <a:srgbClr val="000000"/>
                </a:solidFill>
                <a:ea typeface="Amatic SC"/>
                <a:cs typeface="Amatic SC"/>
                <a:sym typeface="Amatic SC"/>
              </a:rPr>
            </a:br>
            <a:r>
              <a:rPr lang="en-GB" sz="2000" dirty="0">
                <a:solidFill>
                  <a:srgbClr val="000000"/>
                </a:solidFill>
                <a:ea typeface="Amatic SC"/>
                <a:cs typeface="Amatic SC"/>
                <a:sym typeface="Amatic SC"/>
              </a:rPr>
              <a:t>COGNITIVE APPRAISAL</a:t>
            </a:r>
            <a:br>
              <a:rPr lang="en-GB" sz="2000" dirty="0">
                <a:solidFill>
                  <a:srgbClr val="000000"/>
                </a:solidFill>
                <a:ea typeface="Amatic SC"/>
                <a:cs typeface="Amatic SC"/>
                <a:sym typeface="Amatic SC"/>
              </a:rPr>
            </a:br>
            <a:br>
              <a:rPr lang="en-GB" sz="2000" dirty="0">
                <a:solidFill>
                  <a:srgbClr val="000000"/>
                </a:solidFill>
                <a:ea typeface="Amatic SC"/>
                <a:cs typeface="Amatic SC"/>
                <a:sym typeface="Amatic SC"/>
              </a:rPr>
            </a:br>
            <a:r>
              <a:rPr lang="en-GB" sz="2000" dirty="0">
                <a:solidFill>
                  <a:srgbClr val="000000"/>
                </a:solidFill>
                <a:ea typeface="Amatic SC"/>
                <a:cs typeface="Amatic SC"/>
                <a:sym typeface="Amatic SC"/>
              </a:rPr>
              <a:t>EMOTIONAL RESPONSE</a:t>
            </a:r>
            <a:br>
              <a:rPr lang="en-GB" sz="2000" dirty="0">
                <a:solidFill>
                  <a:srgbClr val="000000"/>
                </a:solidFill>
                <a:ea typeface="Amatic SC"/>
                <a:cs typeface="Amatic SC"/>
                <a:sym typeface="Amatic SC"/>
              </a:rPr>
            </a:br>
            <a:br>
              <a:rPr lang="en-GB" sz="2000" dirty="0">
                <a:solidFill>
                  <a:srgbClr val="000000"/>
                </a:solidFill>
                <a:ea typeface="Amatic SC"/>
                <a:cs typeface="Amatic SC"/>
                <a:sym typeface="Amatic SC"/>
              </a:rPr>
            </a:br>
            <a:r>
              <a:rPr lang="en-GB" sz="2000" dirty="0">
                <a:solidFill>
                  <a:srgbClr val="000000"/>
                </a:solidFill>
                <a:ea typeface="Amatic SC"/>
                <a:cs typeface="Amatic SC"/>
                <a:sym typeface="Amatic SC"/>
              </a:rPr>
              <a:t>BEHAVIOURAL RESPONSE</a:t>
            </a:r>
          </a:p>
        </p:txBody>
      </p:sp>
      <p:pic>
        <p:nvPicPr>
          <p:cNvPr id="7" name="Google Shape;92;p17">
            <a:extLst>
              <a:ext uri="{FF2B5EF4-FFF2-40B4-BE49-F238E27FC236}">
                <a16:creationId xmlns:a16="http://schemas.microsoft.com/office/drawing/2014/main" id="{61C23A19-B666-4514-8994-D31C6D842EA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6289" y="-1"/>
            <a:ext cx="433771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CC687DBD-D65E-46EC-B70F-07C13475C0F3}"/>
              </a:ext>
            </a:extLst>
          </p:cNvPr>
          <p:cNvSpPr/>
          <p:nvPr/>
        </p:nvSpPr>
        <p:spPr>
          <a:xfrm>
            <a:off x="2073349" y="2211572"/>
            <a:ext cx="552893" cy="85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Google Shape;117;p20"/>
          <p:cNvGraphicFramePr/>
          <p:nvPr>
            <p:extLst>
              <p:ext uri="{D42A27DB-BD31-4B8C-83A1-F6EECF244321}">
                <p14:modId xmlns:p14="http://schemas.microsoft.com/office/powerpoint/2010/main" val="3601923680"/>
              </p:ext>
            </p:extLst>
          </p:nvPr>
        </p:nvGraphicFramePr>
        <p:xfrm>
          <a:off x="0" y="588677"/>
          <a:ext cx="9144001" cy="457347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5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0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1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94615">
                  <a:extLst>
                    <a:ext uri="{9D8B030D-6E8A-4147-A177-3AD203B41FA5}">
                      <a16:colId xmlns:a16="http://schemas.microsoft.com/office/drawing/2014/main" val="970780440"/>
                    </a:ext>
                  </a:extLst>
                </a:gridCol>
              </a:tblGrid>
              <a:tr h="36852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ym typeface="Amatic SC"/>
                        </a:rPr>
                        <a:t>Participant</a:t>
                      </a:r>
                      <a:endParaRPr sz="1200" b="1" dirty="0">
                        <a:latin typeface="+mn-lt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ym typeface="Amatic SC"/>
                        </a:rPr>
                        <a:t>N1</a:t>
                      </a:r>
                      <a:endParaRPr sz="1200" b="1" dirty="0">
                        <a:latin typeface="+mn-lt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ym typeface="Amatic SC"/>
                        </a:rPr>
                        <a:t>N2</a:t>
                      </a:r>
                      <a:endParaRPr sz="1200" b="1" dirty="0">
                        <a:latin typeface="+mn-lt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 b="1" dirty="0">
                          <a:sym typeface="Amatic SC"/>
                        </a:rPr>
                        <a:t>A1</a:t>
                      </a:r>
                      <a:endParaRPr sz="1200" b="1" dirty="0">
                        <a:latin typeface="+mn-lt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ym typeface="Amatic SC"/>
                        </a:rPr>
                        <a:t>A2</a:t>
                      </a:r>
                      <a:endParaRPr sz="1200" b="1" dirty="0">
                        <a:latin typeface="+mn-lt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86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ym typeface="Amatic SC"/>
                        </a:rPr>
                        <a:t>Sport</a:t>
                      </a:r>
                      <a:endParaRPr sz="1200" b="1" dirty="0">
                        <a:latin typeface="+mn-lt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ym typeface="Amatic SC"/>
                        </a:rPr>
                        <a:t>Netball</a:t>
                      </a:r>
                      <a:endParaRPr sz="1200" dirty="0">
                        <a:latin typeface="+mn-lt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ym typeface="Amatic SC"/>
                        </a:rPr>
                        <a:t>Netball</a:t>
                      </a:r>
                      <a:endParaRPr sz="1200">
                        <a:latin typeface="+mn-lt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ym typeface="Amatic SC"/>
                        </a:rPr>
                        <a:t>Aerial Circus</a:t>
                      </a:r>
                      <a:endParaRPr sz="1200" dirty="0">
                        <a:latin typeface="+mn-lt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ym typeface="Amatic SC"/>
                        </a:rPr>
                        <a:t>Aerial Circus</a:t>
                      </a:r>
                      <a:endParaRPr sz="1200" dirty="0">
                        <a:latin typeface="+mn-lt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2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ym typeface="Amatic SC"/>
                        </a:rPr>
                        <a:t>Sport Level</a:t>
                      </a:r>
                      <a:endParaRPr sz="1200" b="1" dirty="0">
                        <a:latin typeface="+mn-lt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ym typeface="Amatic SC"/>
                        </a:rPr>
                        <a:t>Collegiate</a:t>
                      </a:r>
                      <a:endParaRPr sz="1200" dirty="0">
                        <a:latin typeface="+mn-lt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ym typeface="Amatic SC"/>
                        </a:rPr>
                        <a:t>Collegiate</a:t>
                      </a:r>
                      <a:endParaRPr sz="1200" dirty="0">
                        <a:latin typeface="+mn-lt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ym typeface="Amatic SC"/>
                        </a:rPr>
                        <a:t>Professional </a:t>
                      </a:r>
                      <a:endParaRPr sz="1200" dirty="0">
                        <a:latin typeface="+mn-lt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ym typeface="Amatic SC"/>
                        </a:rPr>
                        <a:t>Professional </a:t>
                      </a:r>
                      <a:endParaRPr sz="1200" dirty="0">
                        <a:latin typeface="+mn-lt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127701"/>
                  </a:ext>
                </a:extLst>
              </a:tr>
              <a:tr h="27086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ym typeface="Amatic SC"/>
                        </a:rPr>
                        <a:t>Age</a:t>
                      </a:r>
                      <a:endParaRPr sz="1200" b="1" dirty="0">
                        <a:latin typeface="+mn-lt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ym typeface="Amatic SC"/>
                        </a:rPr>
                        <a:t>20</a:t>
                      </a:r>
                      <a:endParaRPr sz="1200" dirty="0">
                        <a:latin typeface="+mn-lt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ym typeface="Amatic SC"/>
                        </a:rPr>
                        <a:t>21</a:t>
                      </a:r>
                      <a:endParaRPr sz="1200" dirty="0">
                        <a:latin typeface="+mn-lt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ym typeface="Amatic SC"/>
                        </a:rPr>
                        <a:t>41</a:t>
                      </a:r>
                      <a:endParaRPr sz="1200" dirty="0">
                        <a:latin typeface="+mn-lt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ym typeface="Amatic SC"/>
                        </a:rPr>
                        <a:t>40</a:t>
                      </a:r>
                      <a:endParaRPr sz="1200" dirty="0">
                        <a:latin typeface="+mn-lt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43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ym typeface="Amatic SC"/>
                        </a:rPr>
                        <a:t>Injury</a:t>
                      </a:r>
                      <a:endParaRPr sz="1200" b="1" dirty="0">
                        <a:latin typeface="+mn-lt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ym typeface="Amatic SC"/>
                        </a:rPr>
                        <a:t>Ruptured ACL in right knee.</a:t>
                      </a:r>
                      <a:endParaRPr sz="1200" dirty="0">
                        <a:latin typeface="+mn-lt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ym typeface="Amatic SC"/>
                        </a:rPr>
                        <a:t>Full ACL tear.</a:t>
                      </a:r>
                      <a:endParaRPr sz="1200" dirty="0">
                        <a:latin typeface="+mn-lt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ym typeface="Amatic SC"/>
                        </a:rPr>
                        <a:t>Right Shoulder Tears.</a:t>
                      </a:r>
                      <a:endParaRPr sz="1200" dirty="0">
                        <a:latin typeface="+mn-lt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ym typeface="Amatic SC"/>
                        </a:rPr>
                        <a:t>Smashed right and left heel bone.</a:t>
                      </a:r>
                      <a:endParaRPr sz="1200" dirty="0">
                        <a:latin typeface="+mn-lt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3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ym typeface="Amatic SC"/>
                        </a:rPr>
                        <a:t>Perceived Cause</a:t>
                      </a:r>
                      <a:endParaRPr sz="1200" b="1" dirty="0">
                        <a:latin typeface="+mn-lt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ym typeface="Amatic SC"/>
                        </a:rPr>
                        <a:t>Bad landing/ previous knee/ankle injuries. </a:t>
                      </a:r>
                      <a:endParaRPr sz="1200" dirty="0">
                        <a:latin typeface="+mn-lt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ym typeface="Amatic SC"/>
                        </a:rPr>
                        <a:t>Poor hamstring to quadricep strength ratio. </a:t>
                      </a:r>
                      <a:endParaRPr sz="1200" dirty="0">
                        <a:latin typeface="+mn-lt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ym typeface="Amatic SC"/>
                        </a:rPr>
                        <a:t>Overuse</a:t>
                      </a:r>
                      <a:endParaRPr sz="1200" dirty="0">
                        <a:latin typeface="+mn-lt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ym typeface="Amatic SC"/>
                        </a:rPr>
                        <a:t>Being complacent </a:t>
                      </a:r>
                      <a:endParaRPr sz="1200" dirty="0">
                        <a:latin typeface="+mn-lt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Date of injury</a:t>
                      </a:r>
                      <a:endParaRPr lang="en-GB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March 2017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March 2017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August 2015</a:t>
                      </a:r>
                      <a:endParaRPr lang="en-GB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November 2017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01363"/>
                  </a:ext>
                </a:extLst>
              </a:tr>
              <a:tr h="279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Return date</a:t>
                      </a:r>
                      <a:endParaRPr lang="en-GB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January 2018</a:t>
                      </a:r>
                      <a:endParaRPr lang="en-GB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September 2018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September 2016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March 2018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172328"/>
                  </a:ext>
                </a:extLst>
              </a:tr>
              <a:tr h="46824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effectLst/>
                        </a:rPr>
                        <a:t>Operation date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N/A (offered but declined)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Diagnosed after 1 month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August 2017 (5 month wait)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April 2016 (8 month wait)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December 2017 (3 week wait)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168285"/>
                  </a:ext>
                </a:extLst>
              </a:tr>
              <a:tr h="4192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Predicted recovery</a:t>
                      </a:r>
                      <a:endParaRPr lang="en-GB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3-4 months post diagnosis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6-9 months post-op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4-6 months post-op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 year post-op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586525"/>
                  </a:ext>
                </a:extLst>
              </a:tr>
              <a:tr h="4351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Actual recovery </a:t>
                      </a:r>
                      <a:endParaRPr lang="en-GB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9 months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13 months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 months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 months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540847"/>
                  </a:ext>
                </a:extLst>
              </a:tr>
              <a:tr h="479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Physical Injury status now</a:t>
                      </a:r>
                      <a:endParaRPr lang="en-GB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Normal function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Fully recovered</a:t>
                      </a:r>
                      <a:endParaRPr lang="en-GB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Not great even 3 years later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Fully recovered with some loss of flexibility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126184"/>
                  </a:ext>
                </a:extLst>
              </a:tr>
            </a:tbl>
          </a:graphicData>
        </a:graphic>
      </p:graphicFrame>
      <p:sp>
        <p:nvSpPr>
          <p:cNvPr id="118" name="Google Shape;118;p20"/>
          <p:cNvSpPr txBox="1"/>
          <p:nvPr/>
        </p:nvSpPr>
        <p:spPr>
          <a:xfrm>
            <a:off x="1226858" y="-85061"/>
            <a:ext cx="62136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ea typeface="Amatic SC"/>
                <a:cs typeface="Amatic SC"/>
                <a:sym typeface="Amatic SC"/>
              </a:rPr>
              <a:t>Participant Results</a:t>
            </a:r>
            <a:r>
              <a:rPr lang="en-GB" b="1" dirty="0">
                <a:ea typeface="Amatic SC"/>
                <a:cs typeface="Amatic SC"/>
                <a:sym typeface="Amatic SC"/>
              </a:rPr>
              <a:t> </a:t>
            </a:r>
            <a:endParaRPr b="1" dirty="0"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824A8AF-E2C0-44CE-85EE-48C3E82E4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159" y="1301909"/>
            <a:ext cx="2539682" cy="25396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6B8E51-C241-43DF-B3F0-C8C2AA4D034A}"/>
              </a:ext>
            </a:extLst>
          </p:cNvPr>
          <p:cNvSpPr txBox="1"/>
          <p:nvPr/>
        </p:nvSpPr>
        <p:spPr>
          <a:xfrm>
            <a:off x="2502127" y="3946562"/>
            <a:ext cx="172247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PERSONALITY:</a:t>
            </a:r>
          </a:p>
          <a:p>
            <a:r>
              <a:rPr lang="en-GB" sz="1200" dirty="0"/>
              <a:t>DETERMINED, STUBBORN, EASY GOING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A1DA7E-9AB7-4864-A59F-2D7AE41ED9B6}"/>
              </a:ext>
            </a:extLst>
          </p:cNvPr>
          <p:cNvSpPr txBox="1"/>
          <p:nvPr/>
        </p:nvSpPr>
        <p:spPr>
          <a:xfrm>
            <a:off x="1643751" y="3192734"/>
            <a:ext cx="146729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LOW LIFE STRESS PRE AND POST INJURY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2D9A3B-6862-4EA2-B283-289247296FC0}"/>
              </a:ext>
            </a:extLst>
          </p:cNvPr>
          <p:cNvSpPr txBox="1"/>
          <p:nvPr/>
        </p:nvSpPr>
        <p:spPr>
          <a:xfrm>
            <a:off x="2387350" y="387838"/>
            <a:ext cx="1850065" cy="461665"/>
          </a:xfrm>
          <a:prstGeom prst="rect">
            <a:avLst/>
          </a:prstGeom>
          <a:solidFill>
            <a:srgbClr val="CC9900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ACCEPTED INJURY QUICKLY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FB63A5-F3F2-4F11-B73C-3F35E5A819E3}"/>
              </a:ext>
            </a:extLst>
          </p:cNvPr>
          <p:cNvSpPr txBox="1"/>
          <p:nvPr/>
        </p:nvSpPr>
        <p:spPr>
          <a:xfrm>
            <a:off x="1380051" y="995051"/>
            <a:ext cx="2020186" cy="461665"/>
          </a:xfrm>
          <a:prstGeom prst="rect">
            <a:avLst/>
          </a:prstGeom>
          <a:solidFill>
            <a:srgbClr val="CC9900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CONCENTRATED ON GETTING BETTER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A7E991-93F2-42D8-8C78-FB5A687CF5AA}"/>
              </a:ext>
            </a:extLst>
          </p:cNvPr>
          <p:cNvSpPr txBox="1"/>
          <p:nvPr/>
        </p:nvSpPr>
        <p:spPr>
          <a:xfrm>
            <a:off x="1122996" y="2437035"/>
            <a:ext cx="2044995" cy="461665"/>
          </a:xfrm>
          <a:prstGeom prst="rect">
            <a:avLst/>
          </a:prstGeom>
          <a:solidFill>
            <a:srgbClr val="CC9900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SET GOALS FOR WALKING, TRAINING, PERFORMING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CE10C1-5C7C-4698-9F7C-FBEC31BBE2C5}"/>
              </a:ext>
            </a:extLst>
          </p:cNvPr>
          <p:cNvSpPr txBox="1"/>
          <p:nvPr/>
        </p:nvSpPr>
        <p:spPr>
          <a:xfrm>
            <a:off x="6302382" y="2239981"/>
            <a:ext cx="185006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MADE ME A STRONGER PERSON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628DD5-75AA-4D61-83E5-09E2A37995CC}"/>
              </a:ext>
            </a:extLst>
          </p:cNvPr>
          <p:cNvSpPr txBox="1"/>
          <p:nvPr/>
        </p:nvSpPr>
        <p:spPr>
          <a:xfrm>
            <a:off x="5381099" y="819610"/>
            <a:ext cx="197765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GOOD EXPERIENCE BEING IN A WHEELCHAIR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085A2C-BFEB-40FD-A500-E421BAE51998}"/>
              </a:ext>
            </a:extLst>
          </p:cNvPr>
          <p:cNvSpPr txBox="1"/>
          <p:nvPr/>
        </p:nvSpPr>
        <p:spPr>
          <a:xfrm>
            <a:off x="6163342" y="1379218"/>
            <a:ext cx="2062716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LEARNT A LOT ABOUT MYSELF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700242-096D-4CF6-BE25-45F7FC37C6D0}"/>
              </a:ext>
            </a:extLst>
          </p:cNvPr>
          <p:cNvSpPr txBox="1"/>
          <p:nvPr/>
        </p:nvSpPr>
        <p:spPr>
          <a:xfrm>
            <a:off x="5648823" y="1848935"/>
            <a:ext cx="3091754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REFUSED TO ACCEPT A NEGATIVE OUTCOME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C63F98-FCBE-4768-BD3F-2CC0305F8264}"/>
              </a:ext>
            </a:extLst>
          </p:cNvPr>
          <p:cNvSpPr txBox="1"/>
          <p:nvPr/>
        </p:nvSpPr>
        <p:spPr>
          <a:xfrm>
            <a:off x="5879805" y="2884381"/>
            <a:ext cx="2062716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DID 3-4 TIMES OVER PRESCRIBED PHYSIO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CE70C2-8597-47E8-9C60-D3E9E30134B1}"/>
              </a:ext>
            </a:extLst>
          </p:cNvPr>
          <p:cNvSpPr txBox="1"/>
          <p:nvPr/>
        </p:nvSpPr>
        <p:spPr>
          <a:xfrm>
            <a:off x="5411973" y="3528781"/>
            <a:ext cx="220094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WALKED BEFORE TOLD – KNEW WHAT I WAS CAPABLE OF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E08881-4146-4B62-9FD2-AA5A2029348C}"/>
              </a:ext>
            </a:extLst>
          </p:cNvPr>
          <p:cNvSpPr txBox="1"/>
          <p:nvPr/>
        </p:nvSpPr>
        <p:spPr>
          <a:xfrm>
            <a:off x="4540103" y="4198239"/>
            <a:ext cx="172247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ACCEPTED INVALUABLE SUPPORT FROM BOYFRIEND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ADD8C3-32A6-444C-B578-2AC78BC484AE}"/>
              </a:ext>
            </a:extLst>
          </p:cNvPr>
          <p:cNvSpPr txBox="1"/>
          <p:nvPr/>
        </p:nvSpPr>
        <p:spPr>
          <a:xfrm>
            <a:off x="786298" y="1591675"/>
            <a:ext cx="2381693" cy="646331"/>
          </a:xfrm>
          <a:prstGeom prst="rect">
            <a:avLst/>
          </a:prstGeom>
          <a:solidFill>
            <a:srgbClr val="CC9900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ALWAYS RECOVERED FROM PREVIOUS INJURIES FASTER THAN PREDICTED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705B4F-FC43-4AED-BEB8-1C0476195A4A}"/>
              </a:ext>
            </a:extLst>
          </p:cNvPr>
          <p:cNvSpPr txBox="1"/>
          <p:nvPr/>
        </p:nvSpPr>
        <p:spPr>
          <a:xfrm rot="20320531">
            <a:off x="6426608" y="4156795"/>
            <a:ext cx="265737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 BEHAVIOURAL RESPONSE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C305C0-50ED-45BA-9D01-3F8BA6589096}"/>
              </a:ext>
            </a:extLst>
          </p:cNvPr>
          <p:cNvSpPr txBox="1"/>
          <p:nvPr/>
        </p:nvSpPr>
        <p:spPr>
          <a:xfrm rot="1122403">
            <a:off x="6363920" y="455941"/>
            <a:ext cx="246972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EMOTIONAL RESPONSE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D18A69-6EFA-49F1-AF3F-38EB2C0653E3}"/>
              </a:ext>
            </a:extLst>
          </p:cNvPr>
          <p:cNvSpPr txBox="1"/>
          <p:nvPr/>
        </p:nvSpPr>
        <p:spPr>
          <a:xfrm rot="20021920">
            <a:off x="49455" y="575295"/>
            <a:ext cx="2368728" cy="369332"/>
          </a:xfrm>
          <a:prstGeom prst="rect">
            <a:avLst/>
          </a:prstGeom>
          <a:solidFill>
            <a:srgbClr val="CC99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 COGNITIVE APPRAISAL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F7AF38-FFF3-4404-9B22-E041135B74EC}"/>
              </a:ext>
            </a:extLst>
          </p:cNvPr>
          <p:cNvSpPr txBox="1"/>
          <p:nvPr/>
        </p:nvSpPr>
        <p:spPr>
          <a:xfrm rot="1317984">
            <a:off x="160637" y="4244404"/>
            <a:ext cx="22389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PERSONAL FACTORS</a:t>
            </a:r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13146ACB-B271-4252-9882-F51C1955B266}"/>
              </a:ext>
            </a:extLst>
          </p:cNvPr>
          <p:cNvSpPr/>
          <p:nvPr/>
        </p:nvSpPr>
        <p:spPr>
          <a:xfrm>
            <a:off x="119664" y="2652630"/>
            <a:ext cx="1219797" cy="10802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D4CC49-96C1-4D6A-A817-0CED97795F6D}"/>
              </a:ext>
            </a:extLst>
          </p:cNvPr>
          <p:cNvSpPr txBox="1"/>
          <p:nvPr/>
        </p:nvSpPr>
        <p:spPr>
          <a:xfrm>
            <a:off x="5040858" y="295694"/>
            <a:ext cx="1014388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FRUSTRATED</a:t>
            </a:r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id="{C8CFA9E6-E63E-4BE7-ADBD-F1AF88E2A2A8}"/>
              </a:ext>
            </a:extLst>
          </p:cNvPr>
          <p:cNvSpPr/>
          <p:nvPr/>
        </p:nvSpPr>
        <p:spPr>
          <a:xfrm>
            <a:off x="287079" y="1665887"/>
            <a:ext cx="365051" cy="10357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195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19603</TotalTime>
  <Words>2269</Words>
  <Application>Microsoft Office PowerPoint</Application>
  <PresentationFormat>On-screen Show (16:9)</PresentationFormat>
  <Paragraphs>301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Arial</vt:lpstr>
      <vt:lpstr>Amatic SC</vt:lpstr>
      <vt:lpstr>Calibri Light</vt:lpstr>
      <vt:lpstr>Symbol</vt:lpstr>
      <vt:lpstr>Curlz MT</vt:lpstr>
      <vt:lpstr>Office Theme</vt:lpstr>
      <vt:lpstr>Post-Injury Recovery Comparisons:  Aerial Circus Performers and Netball Players</vt:lpstr>
      <vt:lpstr>Introduction</vt:lpstr>
      <vt:lpstr>PowerPoint Presentation</vt:lpstr>
      <vt:lpstr>PowerPoint Presentation</vt:lpstr>
      <vt:lpstr>Recovery Outcome</vt:lpstr>
      <vt:lpstr>Research Question Is the integrated model an effective tool in understanding the factors that affect sport-injury recovery across diverse sport types? </vt:lpstr>
      <vt:lpstr>Questionnaire Design</vt:lpstr>
      <vt:lpstr>PowerPoint Presentation</vt:lpstr>
      <vt:lpstr>PowerPoint Presentation</vt:lpstr>
      <vt:lpstr>PowerPoint Presentation</vt:lpstr>
      <vt:lpstr>Comparison – Recovery Outcome</vt:lpstr>
      <vt:lpstr>Comparison – Sport Type</vt:lpstr>
      <vt:lpstr>Effective Model?</vt:lpstr>
      <vt:lpstr>Conclusion and Future Directions</vt:lpstr>
      <vt:lpstr>Acknowledgments</vt:lpstr>
      <vt:lpstr>References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Post-Injury Rehabilitation Comparisons:  Aerial Circus Performers and Netball Players</dc:title>
  <cp:lastModifiedBy>Katy Coleman</cp:lastModifiedBy>
  <cp:revision>92</cp:revision>
  <dcterms:modified xsi:type="dcterms:W3CDTF">2022-08-11T20:25:34Z</dcterms:modified>
</cp:coreProperties>
</file>